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3"/>
  </p:notesMasterIdLst>
  <p:sldIdLst>
    <p:sldId id="349" r:id="rId4"/>
    <p:sldId id="352" r:id="rId5"/>
    <p:sldId id="260" r:id="rId6"/>
    <p:sldId id="356" r:id="rId7"/>
    <p:sldId id="354" r:id="rId8"/>
    <p:sldId id="363" r:id="rId9"/>
    <p:sldId id="357" r:id="rId10"/>
    <p:sldId id="364" r:id="rId11"/>
    <p:sldId id="358" r:id="rId12"/>
    <p:sldId id="359" r:id="rId13"/>
    <p:sldId id="360" r:id="rId14"/>
    <p:sldId id="366" r:id="rId15"/>
    <p:sldId id="298" r:id="rId16"/>
    <p:sldId id="310" r:id="rId17"/>
    <p:sldId id="365" r:id="rId18"/>
    <p:sldId id="362" r:id="rId19"/>
    <p:sldId id="361" r:id="rId20"/>
    <p:sldId id="346"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62"/>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a:t>
            </a:r>
            <a:endParaRPr lang="ko-KR" altLang="en-US" dirty="0"/>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bg1"/>
        </a:soli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DA1A32-608F-4870-B9EC-CDE9C3F551EF}"/>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5832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90" r:id="rId6"/>
    <p:sldLayoutId id="2147483678" r:id="rId7"/>
    <p:sldLayoutId id="2147483679" r:id="rId8"/>
    <p:sldLayoutId id="2147483680"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ghostop14/sparrow-wifi#installation"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webp"/><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hlinkClick r:id="rId2"/>
            <a:extLst>
              <a:ext uri="{FF2B5EF4-FFF2-40B4-BE49-F238E27FC236}">
                <a16:creationId xmlns:a16="http://schemas.microsoft.com/office/drawing/2014/main" id="{23106FAF-7C76-4F3D-BEFE-6073B930E08B}"/>
              </a:ext>
            </a:extLst>
          </p:cNvPr>
          <p:cNvSpPr txBox="1"/>
          <p:nvPr/>
        </p:nvSpPr>
        <p:spPr>
          <a:xfrm>
            <a:off x="10486238" y="6500678"/>
            <a:ext cx="1476987" cy="246221"/>
          </a:xfrm>
          <a:prstGeom prst="rect">
            <a:avLst/>
          </a:prstGeom>
          <a:noFill/>
        </p:spPr>
        <p:txBody>
          <a:bodyPr wrap="square" rtlCol="0">
            <a:spAutoFit/>
          </a:bodyPr>
          <a:lstStyle/>
          <a:p>
            <a:pPr algn="r"/>
            <a:r>
              <a:rPr lang="en-US" altLang="ko-KR" sz="1000" dirty="0">
                <a:solidFill>
                  <a:schemeClr val="tx1">
                    <a:lumMod val="50000"/>
                    <a:lumOff val="50000"/>
                  </a:schemeClr>
                </a:solidFill>
                <a:cs typeface="Arial" pitchFamily="34" charset="0"/>
              </a:rPr>
              <a:t>https://www.kali.org/</a:t>
            </a:r>
            <a:endParaRPr lang="ko-KR" altLang="en-US" sz="1000" dirty="0">
              <a:solidFill>
                <a:schemeClr val="tx1">
                  <a:lumMod val="50000"/>
                  <a:lumOff val="50000"/>
                </a:schemeClr>
              </a:solidFill>
              <a:cs typeface="Arial" pitchFamily="34" charset="0"/>
            </a:endParaRPr>
          </a:p>
        </p:txBody>
      </p:sp>
      <p:sp>
        <p:nvSpPr>
          <p:cNvPr id="35" name="TextBox 34">
            <a:extLst>
              <a:ext uri="{FF2B5EF4-FFF2-40B4-BE49-F238E27FC236}">
                <a16:creationId xmlns:a16="http://schemas.microsoft.com/office/drawing/2014/main" id="{AF0D90FD-3E28-4722-97C4-8CCC735E8F08}"/>
              </a:ext>
            </a:extLst>
          </p:cNvPr>
          <p:cNvSpPr txBox="1"/>
          <p:nvPr/>
        </p:nvSpPr>
        <p:spPr>
          <a:xfrm>
            <a:off x="7214269" y="861861"/>
            <a:ext cx="3834293" cy="1538883"/>
          </a:xfrm>
          <a:prstGeom prst="rect">
            <a:avLst/>
          </a:prstGeom>
          <a:noFill/>
        </p:spPr>
        <p:txBody>
          <a:bodyPr wrap="square" rtlCol="0" anchor="ctr">
            <a:spAutoFit/>
          </a:bodyPr>
          <a:lstStyle/>
          <a:p>
            <a:pPr algn="r"/>
            <a:r>
              <a:rPr lang="fr-FR" altLang="ko-KR" sz="5400" dirty="0">
                <a:solidFill>
                  <a:srgbClr val="00B050"/>
                </a:solidFill>
                <a:latin typeface="Roboto" panose="02000000000000000000" pitchFamily="2" charset="0"/>
                <a:ea typeface="Roboto" panose="02000000000000000000" pitchFamily="2" charset="0"/>
                <a:cs typeface="Arial" pitchFamily="34" charset="0"/>
              </a:rPr>
              <a:t>Kali-Linux</a:t>
            </a:r>
          </a:p>
          <a:p>
            <a:pPr algn="r"/>
            <a:r>
              <a:rPr lang="fr-FR" altLang="ko-KR" sz="4000" dirty="0">
                <a:solidFill>
                  <a:schemeClr val="tx1">
                    <a:lumMod val="50000"/>
                    <a:lumOff val="50000"/>
                  </a:schemeClr>
                </a:solidFill>
                <a:latin typeface="Roboto" panose="02000000000000000000" pitchFamily="2" charset="0"/>
                <a:ea typeface="Roboto" panose="02000000000000000000" pitchFamily="2" charset="0"/>
                <a:cs typeface="Arial" pitchFamily="34" charset="0"/>
              </a:rPr>
              <a:t>Présentation</a:t>
            </a:r>
            <a:endParaRPr lang="ko-KR" altLang="en-US" sz="4000" dirty="0">
              <a:solidFill>
                <a:schemeClr val="tx1">
                  <a:lumMod val="50000"/>
                  <a:lumOff val="50000"/>
                </a:schemeClr>
              </a:solidFill>
              <a:latin typeface="Roboto" panose="02000000000000000000" pitchFamily="2" charset="0"/>
              <a:cs typeface="Arial" pitchFamily="34" charset="0"/>
            </a:endParaRPr>
          </a:p>
        </p:txBody>
      </p:sp>
      <p:sp>
        <p:nvSpPr>
          <p:cNvPr id="36" name="TextBox 35">
            <a:extLst>
              <a:ext uri="{FF2B5EF4-FFF2-40B4-BE49-F238E27FC236}">
                <a16:creationId xmlns:a16="http://schemas.microsoft.com/office/drawing/2014/main" id="{12E22EC9-32B2-4C76-BCA0-9B27E0E418E1}"/>
              </a:ext>
            </a:extLst>
          </p:cNvPr>
          <p:cNvSpPr txBox="1"/>
          <p:nvPr/>
        </p:nvSpPr>
        <p:spPr>
          <a:xfrm>
            <a:off x="8338656" y="2362551"/>
            <a:ext cx="2550253" cy="666977"/>
          </a:xfrm>
          <a:prstGeom prst="rect">
            <a:avLst/>
          </a:prstGeom>
          <a:noFill/>
        </p:spPr>
        <p:txBody>
          <a:bodyPr wrap="square" rtlCol="0" anchor="ctr">
            <a:spAutoFit/>
          </a:bodyPr>
          <a:lstStyle/>
          <a:p>
            <a:pPr algn="r"/>
            <a:r>
              <a:rPr lang="fr-FR" altLang="ko-KR" sz="1867" dirty="0">
                <a:solidFill>
                  <a:schemeClr val="tx1">
                    <a:lumMod val="50000"/>
                    <a:lumOff val="50000"/>
                  </a:schemeClr>
                </a:solidFill>
                <a:latin typeface="Roboto" panose="02000000000000000000" pitchFamily="2" charset="0"/>
                <a:ea typeface="Roboto" panose="02000000000000000000" pitchFamily="2" charset="0"/>
                <a:cs typeface="Arial" pitchFamily="34" charset="0"/>
              </a:rPr>
              <a:t>Update 2022.2 &amp; 2022.3</a:t>
            </a:r>
            <a:endParaRPr lang="ko-KR" altLang="en-US" sz="1867" dirty="0">
              <a:solidFill>
                <a:schemeClr val="tx1">
                  <a:lumMod val="50000"/>
                  <a:lumOff val="50000"/>
                </a:schemeClr>
              </a:solidFill>
              <a:latin typeface="Roboto" panose="02000000000000000000" pitchFamily="2" charset="0"/>
              <a:cs typeface="Arial" pitchFamily="34" charset="0"/>
            </a:endParaRPr>
          </a:p>
        </p:txBody>
      </p:sp>
      <p:sp>
        <p:nvSpPr>
          <p:cNvPr id="6" name="TextBox 35">
            <a:extLst>
              <a:ext uri="{FF2B5EF4-FFF2-40B4-BE49-F238E27FC236}">
                <a16:creationId xmlns:a16="http://schemas.microsoft.com/office/drawing/2014/main" id="{EF35E52D-472D-965C-7A11-46B12EB08B0D}"/>
              </a:ext>
            </a:extLst>
          </p:cNvPr>
          <p:cNvSpPr txBox="1"/>
          <p:nvPr/>
        </p:nvSpPr>
        <p:spPr>
          <a:xfrm>
            <a:off x="8222608" y="6469900"/>
            <a:ext cx="2550253" cy="276999"/>
          </a:xfrm>
          <a:prstGeom prst="rect">
            <a:avLst/>
          </a:prstGeom>
          <a:noFill/>
        </p:spPr>
        <p:txBody>
          <a:bodyPr wrap="square" rtlCol="0" anchor="ctr">
            <a:spAutoFit/>
          </a:bodyPr>
          <a:lstStyle/>
          <a:p>
            <a:pPr algn="r"/>
            <a:r>
              <a:rPr lang="fr-FR" altLang="ko-KR" sz="1200" dirty="0">
                <a:solidFill>
                  <a:schemeClr val="tx1">
                    <a:lumMod val="50000"/>
                    <a:lumOff val="50000"/>
                  </a:schemeClr>
                </a:solidFill>
                <a:cs typeface="Arial" pitchFamily="34" charset="0"/>
              </a:rPr>
              <a:t>For download kali : </a:t>
            </a:r>
            <a:endParaRPr lang="ko-KR" altLang="en-US" sz="1200" dirty="0">
              <a:solidFill>
                <a:schemeClr val="tx1">
                  <a:lumMod val="50000"/>
                  <a:lumOff val="50000"/>
                </a:schemeClr>
              </a:solidFill>
              <a:cs typeface="Arial" pitchFamily="34" charset="0"/>
            </a:endParaRPr>
          </a:p>
        </p:txBody>
      </p:sp>
      <p:pic>
        <p:nvPicPr>
          <p:cNvPr id="14" name="Image 13">
            <a:extLst>
              <a:ext uri="{FF2B5EF4-FFF2-40B4-BE49-F238E27FC236}">
                <a16:creationId xmlns:a16="http://schemas.microsoft.com/office/drawing/2014/main" id="{17911421-45F0-C619-FFD3-B516E5F2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523" y="2991333"/>
            <a:ext cx="3098336" cy="2839015"/>
          </a:xfrm>
          <a:prstGeom prst="rect">
            <a:avLst/>
          </a:prstGeom>
          <a:ln>
            <a:noFill/>
          </a:ln>
          <a:effectLst>
            <a:softEdge rad="112500"/>
          </a:effectLst>
        </p:spPr>
      </p:pic>
    </p:spTree>
    <p:extLst>
      <p:ext uri="{BB962C8B-B14F-4D97-AF65-F5344CB8AC3E}">
        <p14:creationId xmlns:p14="http://schemas.microsoft.com/office/powerpoint/2010/main" val="265286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44">
            <a:extLst>
              <a:ext uri="{FF2B5EF4-FFF2-40B4-BE49-F238E27FC236}">
                <a16:creationId xmlns:a16="http://schemas.microsoft.com/office/drawing/2014/main" id="{A03906B2-7691-77AC-10BA-FDEC4ABC3880}"/>
              </a:ext>
            </a:extLst>
          </p:cNvPr>
          <p:cNvPicPr>
            <a:picLocks noChangeAspect="1"/>
          </p:cNvPicPr>
          <p:nvPr/>
        </p:nvPicPr>
        <p:blipFill>
          <a:blip r:embed="rId2">
            <a:extLst>
              <a:ext uri="{28A0092B-C50C-407E-A947-70E740481C1C}">
                <a14:useLocalDpi xmlns:a14="http://schemas.microsoft.com/office/drawing/2010/main" val="0"/>
              </a:ext>
            </a:extLst>
          </a:blip>
          <a:srcRect t="4565" b="4565"/>
          <a:stretch>
            <a:fillRect/>
          </a:stretch>
        </p:blipFill>
        <p:spPr>
          <a:xfrm>
            <a:off x="160109" y="0"/>
            <a:ext cx="1742582" cy="1579418"/>
          </a:xfrm>
          <a:prstGeom prst="rect">
            <a:avLst/>
          </a:prstGeom>
        </p:spPr>
      </p:pic>
      <p:sp>
        <p:nvSpPr>
          <p:cNvPr id="4" name="Text Placeholder 17">
            <a:extLst>
              <a:ext uri="{FF2B5EF4-FFF2-40B4-BE49-F238E27FC236}">
                <a16:creationId xmlns:a16="http://schemas.microsoft.com/office/drawing/2014/main" id="{858E9A2E-4308-1529-A342-2D50C3AF64D4}"/>
              </a:ext>
            </a:extLst>
          </p:cNvPr>
          <p:cNvSpPr txBox="1">
            <a:spLocks/>
          </p:cNvSpPr>
          <p:nvPr/>
        </p:nvSpPr>
        <p:spPr>
          <a:xfrm>
            <a:off x="255927" y="1864782"/>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u="sng" dirty="0">
                <a:solidFill>
                  <a:srgbClr val="FF3300"/>
                </a:solidFill>
                <a:latin typeface="Roboto" panose="02000000000000000000" pitchFamily="2" charset="0"/>
                <a:ea typeface="Roboto" panose="02000000000000000000" pitchFamily="2" charset="0"/>
                <a:cs typeface="Arial" pitchFamily="34" charset="0"/>
              </a:rPr>
              <a:t>wifipumpkin3</a:t>
            </a:r>
          </a:p>
        </p:txBody>
      </p:sp>
      <p:pic>
        <p:nvPicPr>
          <p:cNvPr id="1026" name="Picture 2" descr="Wifi Pumpkin3 on Kali Linux">
            <a:extLst>
              <a:ext uri="{FF2B5EF4-FFF2-40B4-BE49-F238E27FC236}">
                <a16:creationId xmlns:a16="http://schemas.microsoft.com/office/drawing/2014/main" id="{8F883243-E774-F962-4574-93D7A3432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927" y="0"/>
            <a:ext cx="3275818" cy="1579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fi pumpkin3 show modules">
            <a:extLst>
              <a:ext uri="{FF2B5EF4-FFF2-40B4-BE49-F238E27FC236}">
                <a16:creationId xmlns:a16="http://schemas.microsoft.com/office/drawing/2014/main" id="{2157F743-9176-5726-1BEF-246DA32E9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447" y="0"/>
            <a:ext cx="5701553" cy="31106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fi pumpkin3 module setup">
            <a:extLst>
              <a:ext uri="{FF2B5EF4-FFF2-40B4-BE49-F238E27FC236}">
                <a16:creationId xmlns:a16="http://schemas.microsoft.com/office/drawing/2014/main" id="{46A6CB07-3997-C623-4B2F-0FA096376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0448" y="3110636"/>
            <a:ext cx="8417044" cy="377247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3CDD8E7-3094-9592-BC37-17E649F7BA7A}"/>
              </a:ext>
            </a:extLst>
          </p:cNvPr>
          <p:cNvSpPr txBox="1"/>
          <p:nvPr/>
        </p:nvSpPr>
        <p:spPr>
          <a:xfrm>
            <a:off x="160109" y="3959104"/>
            <a:ext cx="5248945" cy="3139321"/>
          </a:xfrm>
          <a:prstGeom prst="rect">
            <a:avLst/>
          </a:prstGeom>
          <a:noFill/>
        </p:spPr>
        <p:txBody>
          <a:bodyPr wrap="square" rtlCol="0">
            <a:spAutoFit/>
          </a:bodyPr>
          <a:lstStyle/>
          <a:p>
            <a:pPr marL="285750" indent="-285750">
              <a:buFont typeface="Arial" panose="020B0604020202020204" pitchFamily="34" charset="0"/>
              <a:buChar char="•"/>
            </a:pPr>
            <a:r>
              <a:rPr lang="fr-FR" b="0" i="0" dirty="0">
                <a:solidFill>
                  <a:srgbClr val="222222"/>
                </a:solidFill>
                <a:effectLst/>
                <a:latin typeface="Roboto" panose="02000000000000000000" pitchFamily="2" charset="0"/>
                <a:ea typeface="Roboto" panose="02000000000000000000" pitchFamily="2" charset="0"/>
              </a:rPr>
              <a:t>Attaque de point d'accès (wifi)</a:t>
            </a:r>
          </a:p>
          <a:p>
            <a:pPr marL="285750" indent="-285750">
              <a:buFont typeface="Arial" panose="020B0604020202020204" pitchFamily="34" charset="0"/>
              <a:buChar char="•"/>
            </a:pPr>
            <a:r>
              <a:rPr lang="fr-BE" b="0" i="0" dirty="0">
                <a:solidFill>
                  <a:srgbClr val="222222"/>
                </a:solidFill>
                <a:effectLst/>
                <a:latin typeface="Roboto" panose="02000000000000000000" pitchFamily="2" charset="0"/>
                <a:ea typeface="Roboto" panose="02000000000000000000" pitchFamily="2" charset="0"/>
              </a:rPr>
              <a:t>Module d'attaque par </a:t>
            </a:r>
            <a:r>
              <a:rPr lang="fr-BE" b="0" i="0" dirty="0" err="1">
                <a:solidFill>
                  <a:srgbClr val="222222"/>
                </a:solidFill>
                <a:effectLst/>
                <a:latin typeface="Roboto" panose="02000000000000000000" pitchFamily="2" charset="0"/>
                <a:ea typeface="Roboto" panose="02000000000000000000" pitchFamily="2" charset="0"/>
              </a:rPr>
              <a:t>désauthentification</a:t>
            </a:r>
            <a:endParaRPr lang="fr-BE" b="0" i="0" dirty="0">
              <a:solidFill>
                <a:srgbClr val="222222"/>
              </a:solidFill>
              <a:effectLst/>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fr-FR" dirty="0">
                <a:solidFill>
                  <a:srgbClr val="222222"/>
                </a:solidFill>
                <a:latin typeface="Roboto" panose="02000000000000000000" pitchFamily="2" charset="0"/>
                <a:ea typeface="Roboto" panose="02000000000000000000" pitchFamily="2" charset="0"/>
              </a:rPr>
              <a:t>Faux serveur DNS</a:t>
            </a:r>
          </a:p>
          <a:p>
            <a:pPr marL="285750" indent="-285750">
              <a:buFont typeface="Arial" panose="020B0604020202020204" pitchFamily="34" charset="0"/>
              <a:buChar char="•"/>
            </a:pPr>
            <a:r>
              <a:rPr lang="fr-FR" b="1" i="0" dirty="0">
                <a:solidFill>
                  <a:srgbClr val="222222"/>
                </a:solidFill>
                <a:effectLst/>
                <a:latin typeface="Roboto" panose="02000000000000000000" pitchFamily="2" charset="0"/>
                <a:ea typeface="Roboto" panose="02000000000000000000" pitchFamily="2" charset="0"/>
              </a:rPr>
              <a:t>Intercepter</a:t>
            </a:r>
            <a:r>
              <a:rPr lang="fr-FR" b="0" i="0" dirty="0">
                <a:solidFill>
                  <a:srgbClr val="222222"/>
                </a:solidFill>
                <a:effectLst/>
                <a:latin typeface="Roboto" panose="02000000000000000000" pitchFamily="2" charset="0"/>
                <a:ea typeface="Roboto" panose="02000000000000000000" pitchFamily="2" charset="0"/>
              </a:rPr>
              <a:t> , inspecter, modifier et rejouer </a:t>
            </a:r>
            <a:r>
              <a:rPr lang="fr-FR" b="1" i="0" dirty="0">
                <a:solidFill>
                  <a:srgbClr val="222222"/>
                </a:solidFill>
                <a:effectLst/>
                <a:latin typeface="Roboto" panose="02000000000000000000" pitchFamily="2" charset="0"/>
                <a:ea typeface="Roboto" panose="02000000000000000000" pitchFamily="2" charset="0"/>
              </a:rPr>
              <a:t>le trafic Web</a:t>
            </a:r>
            <a:endParaRPr lang="fr-FR" b="0" i="0" dirty="0">
              <a:solidFill>
                <a:srgbClr val="222222"/>
              </a:solidFill>
              <a:effectLst/>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fr-FR" b="0" i="0" dirty="0">
                <a:solidFill>
                  <a:srgbClr val="222222"/>
                </a:solidFill>
                <a:effectLst/>
                <a:latin typeface="Roboto" panose="02000000000000000000" pitchFamily="2" charset="0"/>
                <a:ea typeface="Roboto" panose="02000000000000000000" pitchFamily="2" charset="0"/>
              </a:rPr>
              <a:t>Balayage des réseaux </a:t>
            </a:r>
            <a:r>
              <a:rPr lang="fr-FR" b="1" i="0" dirty="0">
                <a:solidFill>
                  <a:srgbClr val="222222"/>
                </a:solidFill>
                <a:effectLst/>
                <a:latin typeface="Roboto" panose="02000000000000000000" pitchFamily="2" charset="0"/>
                <a:ea typeface="Roboto" panose="02000000000000000000" pitchFamily="2" charset="0"/>
              </a:rPr>
              <a:t>Wi -Fi</a:t>
            </a:r>
            <a:endParaRPr lang="fr-FR" b="0" i="0" dirty="0">
              <a:solidFill>
                <a:srgbClr val="222222"/>
              </a:solidFill>
              <a:effectLst/>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fr-BE" b="0" i="0" dirty="0">
                <a:solidFill>
                  <a:srgbClr val="222222"/>
                </a:solidFill>
                <a:effectLst/>
                <a:latin typeface="Roboto" panose="02000000000000000000" pitchFamily="2" charset="0"/>
                <a:ea typeface="Roboto" panose="02000000000000000000" pitchFamily="2" charset="0"/>
              </a:rPr>
              <a:t>Service de surveillance </a:t>
            </a:r>
            <a:r>
              <a:rPr lang="fr-BE" b="1" i="0" dirty="0">
                <a:solidFill>
                  <a:srgbClr val="222222"/>
                </a:solidFill>
                <a:effectLst/>
                <a:latin typeface="Roboto" panose="02000000000000000000" pitchFamily="2" charset="0"/>
                <a:ea typeface="Roboto" panose="02000000000000000000" pitchFamily="2" charset="0"/>
              </a:rPr>
              <a:t>DNS</a:t>
            </a:r>
            <a:endParaRPr lang="fr-BE" b="0" i="0" dirty="0">
              <a:solidFill>
                <a:srgbClr val="222222"/>
              </a:solidFill>
              <a:effectLst/>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fr-BE" b="0" i="0" dirty="0">
                <a:solidFill>
                  <a:srgbClr val="222222"/>
                </a:solidFill>
                <a:effectLst/>
                <a:latin typeface="Roboto" panose="02000000000000000000" pitchFamily="2" charset="0"/>
                <a:ea typeface="Roboto" panose="02000000000000000000" pitchFamily="2" charset="0"/>
              </a:rPr>
              <a:t>Collecte des identifiants</a:t>
            </a:r>
          </a:p>
          <a:p>
            <a:pPr marL="285750" indent="-285750">
              <a:buFont typeface="Arial" panose="020B0604020202020204" pitchFamily="34" charset="0"/>
              <a:buChar char="•"/>
            </a:pPr>
            <a:r>
              <a:rPr lang="fr-BE" b="0" i="0" dirty="0" err="1">
                <a:solidFill>
                  <a:srgbClr val="222222"/>
                </a:solidFill>
                <a:effectLst/>
                <a:latin typeface="Roboto" panose="02000000000000000000" pitchFamily="2" charset="0"/>
                <a:ea typeface="Roboto" panose="02000000000000000000" pitchFamily="2" charset="0"/>
              </a:rPr>
              <a:t>RestFulAPI</a:t>
            </a:r>
            <a:r>
              <a:rPr lang="fr-FR" b="0" i="0" dirty="0">
                <a:solidFill>
                  <a:srgbClr val="222222"/>
                </a:solidFill>
                <a:effectLst/>
                <a:latin typeface="Roboto" panose="02000000000000000000" pitchFamily="2" charset="0"/>
                <a:ea typeface="Roboto" panose="02000000000000000000" pitchFamily="2" charset="0"/>
              </a:rPr>
              <a:t> (New)</a:t>
            </a:r>
          </a:p>
          <a:p>
            <a:pPr marL="285750" indent="-285750">
              <a:buFont typeface="Arial" panose="020B0604020202020204" pitchFamily="34" charset="0"/>
              <a:buChar char="•"/>
            </a:pPr>
            <a:r>
              <a:rPr lang="fr-FR" dirty="0">
                <a:solidFill>
                  <a:srgbClr val="222222"/>
                </a:solidFill>
                <a:latin typeface="Roboto" panose="02000000000000000000" pitchFamily="2" charset="0"/>
                <a:ea typeface="Roboto" panose="02000000000000000000" pitchFamily="2" charset="0"/>
              </a:rPr>
              <a:t>Et d’autres fonctionnalités à découvrir </a:t>
            </a:r>
            <a:endParaRPr lang="fr-FR" b="0" i="0" dirty="0">
              <a:solidFill>
                <a:srgbClr val="222222"/>
              </a:solidFill>
              <a:effectLst/>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fr-FR"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BC496172-6874-2AE1-A5B4-86DEA7AE25B3}"/>
              </a:ext>
            </a:extLst>
          </p:cNvPr>
          <p:cNvSpPr txBox="1"/>
          <p:nvPr/>
        </p:nvSpPr>
        <p:spPr>
          <a:xfrm>
            <a:off x="255927" y="2618008"/>
            <a:ext cx="5248945" cy="923330"/>
          </a:xfrm>
          <a:prstGeom prst="rect">
            <a:avLst/>
          </a:prstGeom>
          <a:noFill/>
        </p:spPr>
        <p:txBody>
          <a:bodyPr wrap="square" rtlCol="0">
            <a:spAutoFit/>
          </a:bodyPr>
          <a:lstStyle/>
          <a:p>
            <a:r>
              <a:rPr lang="fr-FR" b="1" dirty="0">
                <a:solidFill>
                  <a:srgbClr val="FF3300"/>
                </a:solidFill>
                <a:latin typeface="Roboto" panose="02000000000000000000" pitchFamily="2" charset="0"/>
                <a:ea typeface="Roboto" panose="02000000000000000000" pitchFamily="2" charset="0"/>
              </a:rPr>
              <a:t>Wifipumpkin3</a:t>
            </a:r>
            <a:r>
              <a:rPr lang="fr-FR" dirty="0">
                <a:latin typeface="Roboto" panose="02000000000000000000" pitchFamily="2" charset="0"/>
                <a:ea typeface="Roboto" panose="02000000000000000000" pitchFamily="2" charset="0"/>
              </a:rPr>
              <a:t> est un outils très puissant </a:t>
            </a:r>
          </a:p>
          <a:p>
            <a:r>
              <a:rPr lang="fr-FR" dirty="0">
                <a:latin typeface="Roboto" panose="02000000000000000000" pitchFamily="2" charset="0"/>
                <a:ea typeface="Roboto" panose="02000000000000000000" pitchFamily="2" charset="0"/>
              </a:rPr>
              <a:t>Pour attaquer tout type de réseaux wifi </a:t>
            </a:r>
          </a:p>
          <a:p>
            <a:r>
              <a:rPr lang="fr-FR" dirty="0">
                <a:latin typeface="Roboto" panose="02000000000000000000" pitchFamily="2" charset="0"/>
                <a:ea typeface="Roboto" panose="02000000000000000000" pitchFamily="2" charset="0"/>
              </a:rPr>
              <a:t>Le logiciel dispose de plusieurs fonctionnalités</a:t>
            </a:r>
          </a:p>
        </p:txBody>
      </p:sp>
    </p:spTree>
    <p:extLst>
      <p:ext uri="{BB962C8B-B14F-4D97-AF65-F5344CB8AC3E}">
        <p14:creationId xmlns:p14="http://schemas.microsoft.com/office/powerpoint/2010/main" val="288321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8">
            <a:extLst>
              <a:ext uri="{FF2B5EF4-FFF2-40B4-BE49-F238E27FC236}">
                <a16:creationId xmlns:a16="http://schemas.microsoft.com/office/drawing/2014/main" id="{5BCCFCC6-7070-E966-CC17-A63949A64195}"/>
              </a:ext>
            </a:extLst>
          </p:cNvPr>
          <p:cNvPicPr>
            <a:picLocks noChangeAspect="1"/>
          </p:cNvPicPr>
          <p:nvPr/>
        </p:nvPicPr>
        <p:blipFill>
          <a:blip r:embed="rId2">
            <a:extLst>
              <a:ext uri="{28A0092B-C50C-407E-A947-70E740481C1C}">
                <a14:useLocalDpi xmlns:a14="http://schemas.microsoft.com/office/drawing/2010/main" val="0"/>
              </a:ext>
            </a:extLst>
          </a:blip>
          <a:srcRect t="1518" b="1518"/>
          <a:stretch>
            <a:fillRect/>
          </a:stretch>
        </p:blipFill>
        <p:spPr>
          <a:xfrm>
            <a:off x="98612" y="-62753"/>
            <a:ext cx="2124000" cy="2095028"/>
          </a:xfrm>
          <a:prstGeom prst="rect">
            <a:avLst/>
          </a:prstGeom>
        </p:spPr>
      </p:pic>
      <p:sp>
        <p:nvSpPr>
          <p:cNvPr id="8" name="ZoneTexte 7">
            <a:extLst>
              <a:ext uri="{FF2B5EF4-FFF2-40B4-BE49-F238E27FC236}">
                <a16:creationId xmlns:a16="http://schemas.microsoft.com/office/drawing/2014/main" id="{D5DBCD87-41EB-A02E-D31B-465FD3DFC044}"/>
              </a:ext>
            </a:extLst>
          </p:cNvPr>
          <p:cNvSpPr txBox="1"/>
          <p:nvPr/>
        </p:nvSpPr>
        <p:spPr>
          <a:xfrm>
            <a:off x="98612" y="2196806"/>
            <a:ext cx="5100282" cy="1877437"/>
          </a:xfrm>
          <a:prstGeom prst="rect">
            <a:avLst/>
          </a:prstGeom>
          <a:noFill/>
        </p:spPr>
        <p:txBody>
          <a:bodyPr wrap="square" rtlCol="0">
            <a:spAutoFit/>
          </a:bodyPr>
          <a:lstStyle/>
          <a:p>
            <a:r>
              <a:rPr lang="fr-FR" b="1" dirty="0" err="1">
                <a:solidFill>
                  <a:srgbClr val="000066"/>
                </a:solidFill>
                <a:latin typeface="Roboto" panose="02000000000000000000" pitchFamily="2" charset="0"/>
                <a:ea typeface="Roboto" panose="02000000000000000000" pitchFamily="2" charset="0"/>
              </a:rPr>
              <a:t>Sparrow</a:t>
            </a:r>
            <a:r>
              <a:rPr lang="fr-FR" b="1" dirty="0">
                <a:solidFill>
                  <a:srgbClr val="000066"/>
                </a:solidFill>
                <a:latin typeface="Roboto" panose="02000000000000000000" pitchFamily="2" charset="0"/>
                <a:ea typeface="Roboto" panose="02000000000000000000" pitchFamily="2" charset="0"/>
              </a:rPr>
              <a:t>-wifi</a:t>
            </a:r>
            <a:r>
              <a:rPr lang="fr-FR" dirty="0">
                <a:latin typeface="Roboto" panose="02000000000000000000" pitchFamily="2" charset="0"/>
                <a:ea typeface="Roboto" panose="02000000000000000000" pitchFamily="2" charset="0"/>
              </a:rPr>
              <a:t> </a:t>
            </a:r>
            <a:r>
              <a:rPr lang="fr-FR" sz="1400" dirty="0">
                <a:latin typeface="Roboto" panose="02000000000000000000" pitchFamily="2" charset="0"/>
                <a:ea typeface="Roboto" panose="02000000000000000000" pitchFamily="2" charset="0"/>
              </a:rPr>
              <a:t>a été conçu dès le départ pour être l'outil de reconnaissance spectrale Wi-Fi 2,4 GHz et 5 GHz de nouvelle génération. Dans sa forme la plus basique, </a:t>
            </a:r>
          </a:p>
          <a:p>
            <a:r>
              <a:rPr lang="fr-FR" sz="1400" dirty="0">
                <a:latin typeface="Roboto" panose="02000000000000000000" pitchFamily="2" charset="0"/>
                <a:ea typeface="Roboto" panose="02000000000000000000" pitchFamily="2" charset="0"/>
              </a:rPr>
              <a:t>il fournit un remplacement plus complet basé sur une interface graphique pour des outils tels que </a:t>
            </a:r>
            <a:r>
              <a:rPr lang="fr-FR" sz="1400" dirty="0" err="1">
                <a:latin typeface="Roboto" panose="02000000000000000000" pitchFamily="2" charset="0"/>
                <a:ea typeface="Roboto" panose="02000000000000000000" pitchFamily="2" charset="0"/>
              </a:rPr>
              <a:t>inSSIDer</a:t>
            </a:r>
            <a:r>
              <a:rPr lang="fr-FR" sz="1400" dirty="0">
                <a:latin typeface="Roboto" panose="02000000000000000000" pitchFamily="2" charset="0"/>
                <a:ea typeface="Roboto" panose="02000000000000000000" pitchFamily="2" charset="0"/>
              </a:rPr>
              <a:t> et </a:t>
            </a:r>
            <a:r>
              <a:rPr lang="fr-FR" sz="1400" dirty="0" err="1">
                <a:latin typeface="Roboto" panose="02000000000000000000" pitchFamily="2" charset="0"/>
                <a:ea typeface="Roboto" panose="02000000000000000000" pitchFamily="2" charset="0"/>
              </a:rPr>
              <a:t>linssid</a:t>
            </a:r>
            <a:r>
              <a:rPr lang="fr-FR" sz="1400" dirty="0">
                <a:latin typeface="Roboto" panose="02000000000000000000" pitchFamily="2" charset="0"/>
                <a:ea typeface="Roboto" panose="02000000000000000000" pitchFamily="2" charset="0"/>
              </a:rPr>
              <a:t> qui s'exécutent spécifiquement sur Linux.</a:t>
            </a:r>
          </a:p>
          <a:p>
            <a:endParaRPr lang="fr-FR" sz="1400" dirty="0">
              <a:latin typeface="Roboto" panose="02000000000000000000" pitchFamily="2" charset="0"/>
              <a:ea typeface="Roboto" panose="02000000000000000000" pitchFamily="2" charset="0"/>
            </a:endParaRPr>
          </a:p>
          <a:p>
            <a:r>
              <a:rPr lang="fr-FR" sz="1400" dirty="0">
                <a:latin typeface="Roboto" panose="02000000000000000000" pitchFamily="2" charset="0"/>
                <a:ea typeface="Roboto" panose="02000000000000000000" pitchFamily="2" charset="0"/>
              </a:rPr>
              <a:t>Le logiciel as été conçu en python3</a:t>
            </a:r>
            <a:endParaRPr lang="fr-BE" sz="1400" dirty="0">
              <a:latin typeface="Roboto" panose="02000000000000000000" pitchFamily="2" charset="0"/>
              <a:ea typeface="Roboto" panose="02000000000000000000" pitchFamily="2" charset="0"/>
            </a:endParaRPr>
          </a:p>
        </p:txBody>
      </p:sp>
      <p:sp>
        <p:nvSpPr>
          <p:cNvPr id="10" name="ZoneTexte 9">
            <a:extLst>
              <a:ext uri="{FF2B5EF4-FFF2-40B4-BE49-F238E27FC236}">
                <a16:creationId xmlns:a16="http://schemas.microsoft.com/office/drawing/2014/main" id="{6B790972-4993-EFA2-EE1F-E691D5AB5679}"/>
              </a:ext>
            </a:extLst>
          </p:cNvPr>
          <p:cNvSpPr txBox="1"/>
          <p:nvPr/>
        </p:nvSpPr>
        <p:spPr>
          <a:xfrm>
            <a:off x="0" y="4096439"/>
            <a:ext cx="5100282" cy="230832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Roboto" panose="02000000000000000000" pitchFamily="2" charset="0"/>
                <a:ea typeface="Roboto" panose="02000000000000000000" pitchFamily="2" charset="0"/>
              </a:rPr>
              <a:t>Identification SSID Wi-Fi de base</a:t>
            </a:r>
          </a:p>
          <a:p>
            <a:pPr marL="285750" indent="-285750">
              <a:buFont typeface="Arial" panose="020B0604020202020204" pitchFamily="34" charset="0"/>
              <a:buChar char="•"/>
            </a:pPr>
            <a:r>
              <a:rPr lang="fr-BE" sz="1600" dirty="0">
                <a:latin typeface="Roboto" panose="02000000000000000000" pitchFamily="2" charset="0"/>
                <a:ea typeface="Roboto" panose="02000000000000000000" pitchFamily="2" charset="0"/>
              </a:rPr>
              <a:t>Recherche de source Wi-Fi </a:t>
            </a:r>
            <a:r>
              <a:rPr lang="fr-FR" sz="1600" dirty="0">
                <a:latin typeface="Roboto" panose="02000000000000000000" pitchFamily="2" charset="0"/>
                <a:ea typeface="Roboto" panose="02000000000000000000" pitchFamily="2" charset="0"/>
              </a:rPr>
              <a:t>pour suivre une source Wi-Fi 2,4 GHz et 5 GHz </a:t>
            </a:r>
          </a:p>
          <a:p>
            <a:pPr marL="285750" indent="-285750">
              <a:buFont typeface="Arial" panose="020B0604020202020204" pitchFamily="34" charset="0"/>
              <a:buChar char="•"/>
            </a:pPr>
            <a:r>
              <a:rPr lang="fr-FR" sz="1600" dirty="0">
                <a:latin typeface="Roboto" panose="02000000000000000000" pitchFamily="2" charset="0"/>
                <a:ea typeface="Roboto" panose="02000000000000000000" pitchFamily="2" charset="0"/>
              </a:rPr>
              <a:t>Superposez les spectres d'</a:t>
            </a:r>
            <a:r>
              <a:rPr lang="fr-FR" sz="1600" dirty="0" err="1">
                <a:latin typeface="Roboto" panose="02000000000000000000" pitchFamily="2" charset="0"/>
                <a:ea typeface="Roboto" panose="02000000000000000000" pitchFamily="2" charset="0"/>
              </a:rPr>
              <a:t>Ubertooth</a:t>
            </a:r>
            <a:r>
              <a:rPr lang="fr-FR" sz="1600" dirty="0">
                <a:latin typeface="Roboto" panose="02000000000000000000" pitchFamily="2" charset="0"/>
                <a:ea typeface="Roboto" panose="02000000000000000000" pitchFamily="2" charset="0"/>
              </a:rPr>
              <a:t> (2,4 GHz) ou de </a:t>
            </a:r>
            <a:r>
              <a:rPr lang="fr-FR" sz="1600" dirty="0" err="1">
                <a:latin typeface="Roboto" panose="02000000000000000000" pitchFamily="2" charset="0"/>
                <a:ea typeface="Roboto" panose="02000000000000000000" pitchFamily="2" charset="0"/>
              </a:rPr>
              <a:t>HackRF</a:t>
            </a:r>
            <a:r>
              <a:rPr lang="fr-FR" sz="1600" dirty="0">
                <a:latin typeface="Roboto" panose="02000000000000000000" pitchFamily="2" charset="0"/>
                <a:ea typeface="Roboto" panose="02000000000000000000" pitchFamily="2" charset="0"/>
              </a:rPr>
              <a:t> (2,4 GHz et 5 GHz) en temp d'</a:t>
            </a:r>
            <a:r>
              <a:rPr lang="fr-FR" sz="1600" dirty="0" err="1">
                <a:latin typeface="Roboto" panose="02000000000000000000" pitchFamily="2" charset="0"/>
                <a:ea typeface="Roboto" panose="02000000000000000000" pitchFamily="2" charset="0"/>
              </a:rPr>
              <a:t>Ubertooth</a:t>
            </a:r>
            <a:r>
              <a:rPr lang="fr-FR" sz="1600" dirty="0">
                <a:latin typeface="Roboto" panose="02000000000000000000" pitchFamily="2" charset="0"/>
                <a:ea typeface="Roboto" panose="02000000000000000000" pitchFamily="2" charset="0"/>
              </a:rPr>
              <a:t> (2,4 GHz) s réel sur le spectre Wi-Fi</a:t>
            </a:r>
          </a:p>
          <a:p>
            <a:pPr marL="285750" indent="-285750">
              <a:buFont typeface="Arial" panose="020B0604020202020204" pitchFamily="34" charset="0"/>
              <a:buChar char="•"/>
            </a:pPr>
            <a:r>
              <a:rPr lang="fr-FR" sz="1600" dirty="0">
                <a:latin typeface="Roboto" panose="02000000000000000000" pitchFamily="2" charset="0"/>
                <a:ea typeface="Roboto" panose="02000000000000000000" pitchFamily="2" charset="0"/>
              </a:rPr>
              <a:t>Identification Bluetooth</a:t>
            </a:r>
          </a:p>
          <a:p>
            <a:pPr marL="285750" indent="-285750">
              <a:buFont typeface="Arial" panose="020B0604020202020204" pitchFamily="34" charset="0"/>
              <a:buChar char="•"/>
            </a:pPr>
            <a:r>
              <a:rPr lang="fr-FR" sz="1600" dirty="0">
                <a:latin typeface="Roboto" panose="02000000000000000000" pitchFamily="2" charset="0"/>
                <a:ea typeface="Roboto" panose="02000000000000000000" pitchFamily="2" charset="0"/>
              </a:rPr>
              <a:t>Ecouter la radio </a:t>
            </a:r>
            <a:r>
              <a:rPr lang="fr-FR" sz="1600" dirty="0" err="1">
                <a:latin typeface="Roboto" panose="02000000000000000000" pitchFamily="2" charset="0"/>
                <a:ea typeface="Roboto" panose="02000000000000000000" pitchFamily="2" charset="0"/>
              </a:rPr>
              <a:t>ect</a:t>
            </a:r>
            <a:r>
              <a:rPr lang="fr-FR" sz="1600" dirty="0">
                <a:latin typeface="Roboto" panose="02000000000000000000" pitchFamily="2" charset="0"/>
                <a:ea typeface="Roboto" panose="02000000000000000000" pitchFamily="2" charset="0"/>
              </a:rPr>
              <a:t> …</a:t>
            </a:r>
          </a:p>
          <a:p>
            <a:endParaRPr lang="fr-BE" sz="1600" dirty="0">
              <a:latin typeface="Roboto" panose="02000000000000000000" pitchFamily="2" charset="0"/>
              <a:ea typeface="Roboto" panose="02000000000000000000" pitchFamily="2" charset="0"/>
            </a:endParaRPr>
          </a:p>
        </p:txBody>
      </p:sp>
      <p:sp>
        <p:nvSpPr>
          <p:cNvPr id="15" name="AutoShape 7" descr="WiFi Analyzer">
            <a:extLst>
              <a:ext uri="{FF2B5EF4-FFF2-40B4-BE49-F238E27FC236}">
                <a16:creationId xmlns:a16="http://schemas.microsoft.com/office/drawing/2014/main" id="{0E237418-B993-0908-CCD9-9EEBC06E6C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BE"/>
          </a:p>
        </p:txBody>
      </p:sp>
      <p:pic>
        <p:nvPicPr>
          <p:cNvPr id="1039" name="Picture 15">
            <a:extLst>
              <a:ext uri="{FF2B5EF4-FFF2-40B4-BE49-F238E27FC236}">
                <a16:creationId xmlns:a16="http://schemas.microsoft.com/office/drawing/2014/main" id="{85B0E168-10CE-B9C1-715A-1C00A1E5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282" y="-508000"/>
            <a:ext cx="7174845" cy="763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75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C25B59B-BE19-62C4-8D36-4DC91F4DD394}"/>
              </a:ext>
            </a:extLst>
          </p:cNvPr>
          <p:cNvPicPr>
            <a:picLocks noChangeAspect="1"/>
          </p:cNvPicPr>
          <p:nvPr/>
        </p:nvPicPr>
        <p:blipFill>
          <a:blip r:embed="rId2"/>
          <a:stretch>
            <a:fillRect/>
          </a:stretch>
        </p:blipFill>
        <p:spPr>
          <a:xfrm>
            <a:off x="0" y="0"/>
            <a:ext cx="1873624" cy="1620686"/>
          </a:xfrm>
          <a:prstGeom prst="rect">
            <a:avLst/>
          </a:prstGeom>
        </p:spPr>
      </p:pic>
      <p:sp>
        <p:nvSpPr>
          <p:cNvPr id="5" name="ZoneTexte 4">
            <a:extLst>
              <a:ext uri="{FF2B5EF4-FFF2-40B4-BE49-F238E27FC236}">
                <a16:creationId xmlns:a16="http://schemas.microsoft.com/office/drawing/2014/main" id="{5C51C548-B1F3-7FE2-9D57-D7ABA3E4D076}"/>
              </a:ext>
            </a:extLst>
          </p:cNvPr>
          <p:cNvSpPr txBox="1"/>
          <p:nvPr/>
        </p:nvSpPr>
        <p:spPr>
          <a:xfrm>
            <a:off x="1873624" y="210178"/>
            <a:ext cx="3926542" cy="1200329"/>
          </a:xfrm>
          <a:prstGeom prst="rect">
            <a:avLst/>
          </a:prstGeom>
          <a:noFill/>
        </p:spPr>
        <p:txBody>
          <a:bodyPr wrap="square" rtlCol="0">
            <a:spAutoFit/>
          </a:bodyPr>
          <a:lstStyle/>
          <a:p>
            <a:r>
              <a:rPr lang="fr-FR" dirty="0">
                <a:latin typeface="Roboto" panose="02000000000000000000" pitchFamily="2" charset="0"/>
                <a:ea typeface="Roboto" panose="02000000000000000000" pitchFamily="2" charset="0"/>
              </a:rPr>
              <a:t>HTTPX est un client HTTP complet pour Python 3, qui fournit des API de synchronisation et asynchrones et prend en charge HTTP</a:t>
            </a:r>
            <a:endParaRPr lang="fr-BE" dirty="0">
              <a:latin typeface="Roboto" panose="02000000000000000000" pitchFamily="2" charset="0"/>
              <a:ea typeface="Roboto" panose="02000000000000000000" pitchFamily="2" charset="0"/>
            </a:endParaRPr>
          </a:p>
        </p:txBody>
      </p:sp>
      <p:pic>
        <p:nvPicPr>
          <p:cNvPr id="7" name="Image 6">
            <a:extLst>
              <a:ext uri="{FF2B5EF4-FFF2-40B4-BE49-F238E27FC236}">
                <a16:creationId xmlns:a16="http://schemas.microsoft.com/office/drawing/2014/main" id="{5869A97B-7FE9-C46B-9B62-D0EE0C5C8B85}"/>
              </a:ext>
            </a:extLst>
          </p:cNvPr>
          <p:cNvPicPr>
            <a:picLocks noChangeAspect="1"/>
          </p:cNvPicPr>
          <p:nvPr/>
        </p:nvPicPr>
        <p:blipFill>
          <a:blip r:embed="rId3"/>
          <a:stretch>
            <a:fillRect/>
          </a:stretch>
        </p:blipFill>
        <p:spPr>
          <a:xfrm>
            <a:off x="-1" y="1830865"/>
            <a:ext cx="6562165" cy="5027136"/>
          </a:xfrm>
          <a:prstGeom prst="rect">
            <a:avLst/>
          </a:prstGeom>
        </p:spPr>
      </p:pic>
      <p:pic>
        <p:nvPicPr>
          <p:cNvPr id="9" name="Image 8">
            <a:extLst>
              <a:ext uri="{FF2B5EF4-FFF2-40B4-BE49-F238E27FC236}">
                <a16:creationId xmlns:a16="http://schemas.microsoft.com/office/drawing/2014/main" id="{78E7F359-E029-F734-BC7D-1BF9B48C0041}"/>
              </a:ext>
            </a:extLst>
          </p:cNvPr>
          <p:cNvPicPr>
            <a:picLocks noChangeAspect="1"/>
          </p:cNvPicPr>
          <p:nvPr/>
        </p:nvPicPr>
        <p:blipFill>
          <a:blip r:embed="rId4"/>
          <a:stretch>
            <a:fillRect/>
          </a:stretch>
        </p:blipFill>
        <p:spPr>
          <a:xfrm>
            <a:off x="6454586" y="0"/>
            <a:ext cx="7566214" cy="6910847"/>
          </a:xfrm>
          <a:prstGeom prst="rect">
            <a:avLst/>
          </a:prstGeom>
        </p:spPr>
      </p:pic>
    </p:spTree>
    <p:extLst>
      <p:ext uri="{BB962C8B-B14F-4D97-AF65-F5344CB8AC3E}">
        <p14:creationId xmlns:p14="http://schemas.microsoft.com/office/powerpoint/2010/main" val="426317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B63942A0-EAF1-4666-AB9E-38EC8880AA40}"/>
              </a:ext>
            </a:extLst>
          </p:cNvPr>
          <p:cNvGrpSpPr/>
          <p:nvPr/>
        </p:nvGrpSpPr>
        <p:grpSpPr>
          <a:xfrm>
            <a:off x="6367244" y="1845578"/>
            <a:ext cx="5707310" cy="4197439"/>
            <a:chOff x="-71303" y="111"/>
            <a:chExt cx="11845539" cy="6779377"/>
          </a:xfrm>
        </p:grpSpPr>
        <p:sp>
          <p:nvSpPr>
            <p:cNvPr id="4" name="Freeform: Shape 3">
              <a:extLst>
                <a:ext uri="{FF2B5EF4-FFF2-40B4-BE49-F238E27FC236}">
                  <a16:creationId xmlns:a16="http://schemas.microsoft.com/office/drawing/2014/main" id="{355EA8C8-370E-4204-A7E2-E92B9AF7BE43}"/>
                </a:ext>
              </a:extLst>
            </p:cNvPr>
            <p:cNvSpPr/>
            <p:nvPr/>
          </p:nvSpPr>
          <p:spPr>
            <a:xfrm>
              <a:off x="-71303" y="58790"/>
              <a:ext cx="11845539" cy="6720698"/>
            </a:xfrm>
            <a:custGeom>
              <a:avLst/>
              <a:gdLst>
                <a:gd name="connsiteX0" fmla="*/ 11845474 w 11845539"/>
                <a:gd name="connsiteY0" fmla="*/ 4808480 h 6720697"/>
                <a:gd name="connsiteX1" fmla="*/ 11412966 w 11845539"/>
                <a:gd name="connsiteY1" fmla="*/ 3555624 h 6720697"/>
                <a:gd name="connsiteX2" fmla="*/ 11052612 w 11845539"/>
                <a:gd name="connsiteY2" fmla="*/ 3227842 h 6720697"/>
                <a:gd name="connsiteX3" fmla="*/ 10983482 w 11845539"/>
                <a:gd name="connsiteY3" fmla="*/ 2860891 h 6720697"/>
                <a:gd name="connsiteX4" fmla="*/ 11253267 w 11845539"/>
                <a:gd name="connsiteY4" fmla="*/ 2254322 h 6720697"/>
                <a:gd name="connsiteX5" fmla="*/ 11399978 w 11845539"/>
                <a:gd name="connsiteY5" fmla="*/ 1813018 h 6720697"/>
                <a:gd name="connsiteX6" fmla="*/ 11199805 w 11845539"/>
                <a:gd name="connsiteY6" fmla="*/ 976590 h 6720697"/>
                <a:gd name="connsiteX7" fmla="*/ 10262087 w 11845539"/>
                <a:gd name="connsiteY7" fmla="*/ 359370 h 6720697"/>
                <a:gd name="connsiteX8" fmla="*/ 8739652 w 11845539"/>
                <a:gd name="connsiteY8" fmla="*/ 2314 h 6720697"/>
                <a:gd name="connsiteX9" fmla="*/ 8738209 w 11845539"/>
                <a:gd name="connsiteY9" fmla="*/ 2314 h 6720697"/>
                <a:gd name="connsiteX10" fmla="*/ 7897039 w 11845539"/>
                <a:gd name="connsiteY10" fmla="*/ 27258 h 6720697"/>
                <a:gd name="connsiteX11" fmla="*/ 6377834 w 11845539"/>
                <a:gd name="connsiteY11" fmla="*/ 382390 h 6720697"/>
                <a:gd name="connsiteX12" fmla="*/ 5338208 w 11845539"/>
                <a:gd name="connsiteY12" fmla="*/ 777515 h 6720697"/>
                <a:gd name="connsiteX13" fmla="*/ 2418679 w 11845539"/>
                <a:gd name="connsiteY13" fmla="*/ 994388 h 6720697"/>
                <a:gd name="connsiteX14" fmla="*/ 1879522 w 11845539"/>
                <a:gd name="connsiteY14" fmla="*/ 962846 h 6720697"/>
                <a:gd name="connsiteX15" fmla="*/ 1336998 w 11845539"/>
                <a:gd name="connsiteY15" fmla="*/ 929793 h 6720697"/>
                <a:gd name="connsiteX16" fmla="*/ 229753 w 11845539"/>
                <a:gd name="connsiteY16" fmla="*/ 1615937 h 6720697"/>
                <a:gd name="connsiteX17" fmla="*/ 202541 w 11845539"/>
                <a:gd name="connsiteY17" fmla="*/ 3924705 h 6720697"/>
                <a:gd name="connsiteX18" fmla="*/ 495690 w 11845539"/>
                <a:gd name="connsiteY18" fmla="*/ 4626242 h 6720697"/>
                <a:gd name="connsiteX19" fmla="*/ 1447770 w 11845539"/>
                <a:gd name="connsiteY19" fmla="*/ 5741113 h 6720697"/>
                <a:gd name="connsiteX20" fmla="*/ 3634978 w 11845539"/>
                <a:gd name="connsiteY20" fmla="*/ 6356066 h 6720697"/>
                <a:gd name="connsiteX21" fmla="*/ 3641780 w 11845539"/>
                <a:gd name="connsiteY21" fmla="*/ 6355310 h 6720697"/>
                <a:gd name="connsiteX22" fmla="*/ 6362098 w 11845539"/>
                <a:gd name="connsiteY22" fmla="*/ 6419286 h 6720697"/>
                <a:gd name="connsiteX23" fmla="*/ 7762147 w 11845539"/>
                <a:gd name="connsiteY23" fmla="*/ 6644267 h 6720697"/>
                <a:gd name="connsiteX24" fmla="*/ 10242571 w 11845539"/>
                <a:gd name="connsiteY24" fmla="*/ 6623445 h 6720697"/>
                <a:gd name="connsiteX25" fmla="*/ 10965685 w 11845539"/>
                <a:gd name="connsiteY25" fmla="*/ 6400182 h 6720697"/>
                <a:gd name="connsiteX26" fmla="*/ 11845474 w 11845539"/>
                <a:gd name="connsiteY26" fmla="*/ 4808480 h 6720697"/>
                <a:gd name="connsiteX27" fmla="*/ 8836131 w 11845539"/>
                <a:gd name="connsiteY27" fmla="*/ 6627774 h 6720697"/>
                <a:gd name="connsiteX28" fmla="*/ 8817647 w 11845539"/>
                <a:gd name="connsiteY28" fmla="*/ 6621452 h 6720697"/>
                <a:gd name="connsiteX29" fmla="*/ 8900039 w 11845539"/>
                <a:gd name="connsiteY29" fmla="*/ 6630798 h 6720697"/>
                <a:gd name="connsiteX30" fmla="*/ 8836131 w 11845539"/>
                <a:gd name="connsiteY30" fmla="*/ 6627774 h 672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5539" h="6720697">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chemeClr val="accent1">
                <a:lumMod val="40000"/>
                <a:lumOff val="60000"/>
              </a:schemeClr>
            </a:solidFill>
            <a:ln w="6868" cap="flat">
              <a:noFill/>
              <a:prstDash val="solid"/>
              <a:miter/>
            </a:ln>
          </p:spPr>
          <p:txBody>
            <a:bodyPr rtlCol="0" anchor="ctr"/>
            <a:lstStyle/>
            <a:p>
              <a:endParaRPr lang="en-US" sz="1200"/>
            </a:p>
          </p:txBody>
        </p:sp>
        <p:sp>
          <p:nvSpPr>
            <p:cNvPr id="5" name="Freeform: Shape 4">
              <a:extLst>
                <a:ext uri="{FF2B5EF4-FFF2-40B4-BE49-F238E27FC236}">
                  <a16:creationId xmlns:a16="http://schemas.microsoft.com/office/drawing/2014/main" id="{395E2B1B-776A-4FF5-A9C6-C84CB9ECA756}"/>
                </a:ext>
              </a:extLst>
            </p:cNvPr>
            <p:cNvSpPr/>
            <p:nvPr/>
          </p:nvSpPr>
          <p:spPr>
            <a:xfrm>
              <a:off x="1802672" y="30693"/>
              <a:ext cx="3530701" cy="5882364"/>
            </a:xfrm>
            <a:custGeom>
              <a:avLst/>
              <a:gdLst>
                <a:gd name="connsiteX0" fmla="*/ 3448241 w 3530701"/>
                <a:gd name="connsiteY0" fmla="*/ 5499411 h 5882364"/>
                <a:gd name="connsiteX1" fmla="*/ 446663 w 3530701"/>
                <a:gd name="connsiteY1" fmla="*/ 5877357 h 5882364"/>
                <a:gd name="connsiteX2" fmla="*/ 226768 w 3530701"/>
                <a:gd name="connsiteY2" fmla="*/ 5746794 h 5882364"/>
                <a:gd name="connsiteX3" fmla="*/ 0 w 3530701"/>
                <a:gd name="connsiteY3" fmla="*/ 287331 h 5882364"/>
                <a:gd name="connsiteX4" fmla="*/ 219896 w 3530701"/>
                <a:gd name="connsiteY4" fmla="*/ 101794 h 5882364"/>
                <a:gd name="connsiteX5" fmla="*/ 3164782 w 3530701"/>
                <a:gd name="connsiteY5" fmla="*/ 24 h 5882364"/>
                <a:gd name="connsiteX6" fmla="*/ 3331422 w 3530701"/>
                <a:gd name="connsiteY6" fmla="*/ 129350 h 5882364"/>
                <a:gd name="connsiteX7" fmla="*/ 3530702 w 3530701"/>
                <a:gd name="connsiteY7" fmla="*/ 5417019 h 5882364"/>
                <a:gd name="connsiteX8" fmla="*/ 3448241 w 3530701"/>
                <a:gd name="connsiteY8" fmla="*/ 5499411 h 588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01" h="5882364">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chemeClr val="accent4">
                <a:lumMod val="50000"/>
              </a:schemeClr>
            </a:solidFill>
            <a:ln w="6868" cap="flat">
              <a:noFill/>
              <a:prstDash val="solid"/>
              <a:miter/>
            </a:ln>
          </p:spPr>
          <p:txBody>
            <a:bodyPr rtlCol="0" anchor="ctr"/>
            <a:lstStyle/>
            <a:p>
              <a:endParaRPr lang="en-US" sz="1200" dirty="0"/>
            </a:p>
          </p:txBody>
        </p:sp>
        <p:sp>
          <p:nvSpPr>
            <p:cNvPr id="6" name="Freeform: Shape 5">
              <a:extLst>
                <a:ext uri="{FF2B5EF4-FFF2-40B4-BE49-F238E27FC236}">
                  <a16:creationId xmlns:a16="http://schemas.microsoft.com/office/drawing/2014/main" id="{803BD8EB-C080-4F97-93D0-C3838BDE49B0}"/>
                </a:ext>
              </a:extLst>
            </p:cNvPr>
            <p:cNvSpPr/>
            <p:nvPr/>
          </p:nvSpPr>
          <p:spPr>
            <a:xfrm>
              <a:off x="5127296" y="4543591"/>
              <a:ext cx="3355603" cy="1803622"/>
            </a:xfrm>
            <a:custGeom>
              <a:avLst/>
              <a:gdLst>
                <a:gd name="connsiteX0" fmla="*/ 2838162 w 3355603"/>
                <a:gd name="connsiteY0" fmla="*/ 1584217 h 1803622"/>
                <a:gd name="connsiteX1" fmla="*/ 2884271 w 3355603"/>
                <a:gd name="connsiteY1" fmla="*/ 1555424 h 1803622"/>
                <a:gd name="connsiteX2" fmla="*/ 3267577 w 3355603"/>
                <a:gd name="connsiteY2" fmla="*/ 1540101 h 1803622"/>
                <a:gd name="connsiteX3" fmla="*/ 3291009 w 3355603"/>
                <a:gd name="connsiteY3" fmla="*/ 1536115 h 1803622"/>
                <a:gd name="connsiteX4" fmla="*/ 3286337 w 3355603"/>
                <a:gd name="connsiteY4" fmla="*/ 1528075 h 1803622"/>
                <a:gd name="connsiteX5" fmla="*/ 3332652 w 3355603"/>
                <a:gd name="connsiteY5" fmla="*/ 1525051 h 1803622"/>
                <a:gd name="connsiteX6" fmla="*/ 3352030 w 3355603"/>
                <a:gd name="connsiteY6" fmla="*/ 1450974 h 1803622"/>
                <a:gd name="connsiteX7" fmla="*/ 3355604 w 3355603"/>
                <a:gd name="connsiteY7" fmla="*/ 1419433 h 1803622"/>
                <a:gd name="connsiteX8" fmla="*/ 3342478 w 3355603"/>
                <a:gd name="connsiteY8" fmla="*/ 1254786 h 1803622"/>
                <a:gd name="connsiteX9" fmla="*/ 3282419 w 3355603"/>
                <a:gd name="connsiteY9" fmla="*/ 1046366 h 1803622"/>
                <a:gd name="connsiteX10" fmla="*/ 3269364 w 3355603"/>
                <a:gd name="connsiteY10" fmla="*/ 1018947 h 1803622"/>
                <a:gd name="connsiteX11" fmla="*/ 3218444 w 3355603"/>
                <a:gd name="connsiteY11" fmla="*/ 982252 h 1803622"/>
                <a:gd name="connsiteX12" fmla="*/ 3088430 w 3355603"/>
                <a:gd name="connsiteY12" fmla="*/ 976480 h 1803622"/>
                <a:gd name="connsiteX13" fmla="*/ 2850737 w 3355603"/>
                <a:gd name="connsiteY13" fmla="*/ 963699 h 1803622"/>
                <a:gd name="connsiteX14" fmla="*/ 3004183 w 3355603"/>
                <a:gd name="connsiteY14" fmla="*/ 916009 h 1803622"/>
                <a:gd name="connsiteX15" fmla="*/ 3296301 w 3355603"/>
                <a:gd name="connsiteY15" fmla="*/ 702710 h 1803622"/>
                <a:gd name="connsiteX16" fmla="*/ 3105954 w 3355603"/>
                <a:gd name="connsiteY16" fmla="*/ 720027 h 1803622"/>
                <a:gd name="connsiteX17" fmla="*/ 2727183 w 3355603"/>
                <a:gd name="connsiteY17" fmla="*/ 590769 h 1803622"/>
                <a:gd name="connsiteX18" fmla="*/ 2312474 w 3355603"/>
                <a:gd name="connsiteY18" fmla="*/ 317343 h 1803622"/>
                <a:gd name="connsiteX19" fmla="*/ 1839491 w 3355603"/>
                <a:gd name="connsiteY19" fmla="*/ 80748 h 1803622"/>
                <a:gd name="connsiteX20" fmla="*/ 1146063 w 3355603"/>
                <a:gd name="connsiteY20" fmla="*/ 12924 h 1803622"/>
                <a:gd name="connsiteX21" fmla="*/ 340077 w 3355603"/>
                <a:gd name="connsiteY21" fmla="*/ 315212 h 1803622"/>
                <a:gd name="connsiteX22" fmla="*/ 51601 w 3355603"/>
                <a:gd name="connsiteY22" fmla="*/ 627327 h 1803622"/>
                <a:gd name="connsiteX23" fmla="*/ 878272 w 3355603"/>
                <a:gd name="connsiteY23" fmla="*/ 1437849 h 1803622"/>
                <a:gd name="connsiteX24" fmla="*/ 1878729 w 3355603"/>
                <a:gd name="connsiteY24" fmla="*/ 1678910 h 1803622"/>
                <a:gd name="connsiteX25" fmla="*/ 2660390 w 3355603"/>
                <a:gd name="connsiteY25" fmla="*/ 1799440 h 1803622"/>
                <a:gd name="connsiteX26" fmla="*/ 2805177 w 3355603"/>
                <a:gd name="connsiteY26" fmla="*/ 1733059 h 1803622"/>
                <a:gd name="connsiteX27" fmla="*/ 2838093 w 3355603"/>
                <a:gd name="connsiteY27" fmla="*/ 1585385 h 1803622"/>
                <a:gd name="connsiteX28" fmla="*/ 2838162 w 3355603"/>
                <a:gd name="connsiteY28" fmla="*/ 1584217 h 1803622"/>
                <a:gd name="connsiteX29" fmla="*/ 2838024 w 3355603"/>
                <a:gd name="connsiteY29" fmla="*/ 1585042 h 1803622"/>
                <a:gd name="connsiteX30" fmla="*/ 1668522 w 3355603"/>
                <a:gd name="connsiteY30" fmla="*/ 1503131 h 1803622"/>
                <a:gd name="connsiteX31" fmla="*/ 1675394 w 3355603"/>
                <a:gd name="connsiteY31" fmla="*/ 1503886 h 1803622"/>
                <a:gd name="connsiteX32" fmla="*/ 1668522 w 3355603"/>
                <a:gd name="connsiteY32" fmla="*/ 1503131 h 180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55603" h="1803622">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chemeClr val="accent1">
                <a:lumMod val="50000"/>
              </a:schemeClr>
            </a:solidFill>
            <a:ln w="6868" cap="flat">
              <a:noFill/>
              <a:prstDash val="solid"/>
              <a:miter/>
            </a:ln>
          </p:spPr>
          <p:txBody>
            <a:bodyPr rtlCol="0" anchor="ctr"/>
            <a:lstStyle/>
            <a:p>
              <a:endParaRPr lang="en-US" sz="1200"/>
            </a:p>
          </p:txBody>
        </p:sp>
        <p:sp>
          <p:nvSpPr>
            <p:cNvPr id="7" name="Freeform: Shape 6">
              <a:extLst>
                <a:ext uri="{FF2B5EF4-FFF2-40B4-BE49-F238E27FC236}">
                  <a16:creationId xmlns:a16="http://schemas.microsoft.com/office/drawing/2014/main" id="{12BD9BD2-4D63-47DF-9F92-9ADB755B35DB}"/>
                </a:ext>
              </a:extLst>
            </p:cNvPr>
            <p:cNvSpPr/>
            <p:nvPr/>
          </p:nvSpPr>
          <p:spPr>
            <a:xfrm>
              <a:off x="1993236" y="381283"/>
              <a:ext cx="3261866" cy="5044631"/>
            </a:xfrm>
            <a:custGeom>
              <a:avLst/>
              <a:gdLst>
                <a:gd name="connsiteX0" fmla="*/ 3261731 w 3261866"/>
                <a:gd name="connsiteY0" fmla="*/ 4644435 h 5044631"/>
                <a:gd name="connsiteX1" fmla="*/ 3233763 w 3261866"/>
                <a:gd name="connsiteY1" fmla="*/ 4678794 h 5044631"/>
                <a:gd name="connsiteX2" fmla="*/ 246616 w 3261866"/>
                <a:gd name="connsiteY2" fmla="*/ 5041416 h 5044631"/>
                <a:gd name="connsiteX3" fmla="*/ 200506 w 3261866"/>
                <a:gd name="connsiteY3" fmla="*/ 5004584 h 5044631"/>
                <a:gd name="connsiteX4" fmla="*/ 126 w 3261866"/>
                <a:gd name="connsiteY4" fmla="*/ 161172 h 5044631"/>
                <a:gd name="connsiteX5" fmla="*/ 32836 w 3261866"/>
                <a:gd name="connsiteY5" fmla="*/ 126195 h 5044631"/>
                <a:gd name="connsiteX6" fmla="*/ 3060870 w 3261866"/>
                <a:gd name="connsiteY6" fmla="*/ 99 h 5044631"/>
                <a:gd name="connsiteX7" fmla="*/ 3086845 w 3261866"/>
                <a:gd name="connsiteY7" fmla="*/ 23325 h 5044631"/>
                <a:gd name="connsiteX8" fmla="*/ 3261731 w 3261866"/>
                <a:gd name="connsiteY8" fmla="*/ 4644435 h 504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866" h="5044631">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w="6868" cap="flat">
              <a:noFill/>
              <a:prstDash val="solid"/>
              <a:miter/>
            </a:ln>
          </p:spPr>
          <p:txBody>
            <a:bodyPr rtlCol="0" anchor="ctr"/>
            <a:lstStyle/>
            <a:p>
              <a:endParaRPr lang="en-US" sz="1200"/>
            </a:p>
          </p:txBody>
        </p:sp>
        <p:sp>
          <p:nvSpPr>
            <p:cNvPr id="9" name="Freeform: Shape 8">
              <a:extLst>
                <a:ext uri="{FF2B5EF4-FFF2-40B4-BE49-F238E27FC236}">
                  <a16:creationId xmlns:a16="http://schemas.microsoft.com/office/drawing/2014/main" id="{42731B0A-98B3-45C0-8BAA-F23532EE34D0}"/>
                </a:ext>
              </a:extLst>
            </p:cNvPr>
            <p:cNvSpPr/>
            <p:nvPr/>
          </p:nvSpPr>
          <p:spPr>
            <a:xfrm>
              <a:off x="6973937" y="111"/>
              <a:ext cx="2170622" cy="2457658"/>
            </a:xfrm>
            <a:custGeom>
              <a:avLst/>
              <a:gdLst>
                <a:gd name="connsiteX0" fmla="*/ 172202 w 2170622"/>
                <a:gd name="connsiteY0" fmla="*/ 717711 h 2457658"/>
                <a:gd name="connsiteX1" fmla="*/ 155298 w 2170622"/>
                <a:gd name="connsiteY1" fmla="*/ 715650 h 2457658"/>
                <a:gd name="connsiteX2" fmla="*/ 35798 w 2170622"/>
                <a:gd name="connsiteY2" fmla="*/ 623706 h 2457658"/>
                <a:gd name="connsiteX3" fmla="*/ 5563 w 2170622"/>
                <a:gd name="connsiteY3" fmla="*/ 508535 h 2457658"/>
                <a:gd name="connsiteX4" fmla="*/ 17382 w 2170622"/>
                <a:gd name="connsiteY4" fmla="*/ 308774 h 2457658"/>
                <a:gd name="connsiteX5" fmla="*/ 307301 w 2170622"/>
                <a:gd name="connsiteY5" fmla="*/ 36172 h 2457658"/>
                <a:gd name="connsiteX6" fmla="*/ 987878 w 2170622"/>
                <a:gd name="connsiteY6" fmla="*/ 134575 h 2457658"/>
                <a:gd name="connsiteX7" fmla="*/ 1072126 w 2170622"/>
                <a:gd name="connsiteY7" fmla="*/ 186182 h 2457658"/>
                <a:gd name="connsiteX8" fmla="*/ 1201865 w 2170622"/>
                <a:gd name="connsiteY8" fmla="*/ 497953 h 2457658"/>
                <a:gd name="connsiteX9" fmla="*/ 1383966 w 2170622"/>
                <a:gd name="connsiteY9" fmla="*/ 1177431 h 2457658"/>
                <a:gd name="connsiteX10" fmla="*/ 1936179 w 2170622"/>
                <a:gd name="connsiteY10" fmla="*/ 1381247 h 2457658"/>
                <a:gd name="connsiteX11" fmla="*/ 2169474 w 2170622"/>
                <a:gd name="connsiteY11" fmla="*/ 1814510 h 2457658"/>
                <a:gd name="connsiteX12" fmla="*/ 1923672 w 2170622"/>
                <a:gd name="connsiteY12" fmla="*/ 2445955 h 2457658"/>
                <a:gd name="connsiteX13" fmla="*/ 1889588 w 2170622"/>
                <a:gd name="connsiteY13" fmla="*/ 2455026 h 2457658"/>
                <a:gd name="connsiteX14" fmla="*/ 1881136 w 2170622"/>
                <a:gd name="connsiteY14" fmla="*/ 2423965 h 2457658"/>
                <a:gd name="connsiteX15" fmla="*/ 1725629 w 2170622"/>
                <a:gd name="connsiteY15" fmla="*/ 2017708 h 2457658"/>
                <a:gd name="connsiteX16" fmla="*/ 1713534 w 2170622"/>
                <a:gd name="connsiteY16" fmla="*/ 2005888 h 2457658"/>
                <a:gd name="connsiteX17" fmla="*/ 1348439 w 2170622"/>
                <a:gd name="connsiteY17" fmla="*/ 1764828 h 2457658"/>
                <a:gd name="connsiteX18" fmla="*/ 868241 w 2170622"/>
                <a:gd name="connsiteY18" fmla="*/ 1167055 h 2457658"/>
                <a:gd name="connsiteX19" fmla="*/ 882809 w 2170622"/>
                <a:gd name="connsiteY19" fmla="*/ 883939 h 2457658"/>
                <a:gd name="connsiteX20" fmla="*/ 843572 w 2170622"/>
                <a:gd name="connsiteY20" fmla="*/ 672839 h 2457658"/>
                <a:gd name="connsiteX21" fmla="*/ 764616 w 2170622"/>
                <a:gd name="connsiteY21" fmla="*/ 640885 h 2457658"/>
                <a:gd name="connsiteX22" fmla="*/ 172202 w 2170622"/>
                <a:gd name="connsiteY22" fmla="*/ 717711 h 245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0622" h="2457658">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chemeClr val="accent4"/>
            </a:solidFill>
            <a:ln w="6868" cap="flat">
              <a:noFill/>
              <a:prstDash val="solid"/>
              <a:miter/>
            </a:ln>
          </p:spPr>
          <p:txBody>
            <a:bodyPr rtlCol="0" anchor="ctr"/>
            <a:lstStyle/>
            <a:p>
              <a:endParaRPr lang="en-US" sz="1200"/>
            </a:p>
          </p:txBody>
        </p:sp>
        <p:sp>
          <p:nvSpPr>
            <p:cNvPr id="10" name="Freeform: Shape 9">
              <a:extLst>
                <a:ext uri="{FF2B5EF4-FFF2-40B4-BE49-F238E27FC236}">
                  <a16:creationId xmlns:a16="http://schemas.microsoft.com/office/drawing/2014/main" id="{CC350C2C-4DDD-4DC0-B9A5-84216D8F2BD3}"/>
                </a:ext>
              </a:extLst>
            </p:cNvPr>
            <p:cNvSpPr/>
            <p:nvPr/>
          </p:nvSpPr>
          <p:spPr>
            <a:xfrm>
              <a:off x="6257829" y="1450227"/>
              <a:ext cx="2481297" cy="3814175"/>
            </a:xfrm>
            <a:custGeom>
              <a:avLst/>
              <a:gdLst>
                <a:gd name="connsiteX0" fmla="*/ 1767481 w 2481297"/>
                <a:gd name="connsiteY0" fmla="*/ 88356 h 3814175"/>
                <a:gd name="connsiteX1" fmla="*/ 2011772 w 2481297"/>
                <a:gd name="connsiteY1" fmla="*/ 291347 h 3814175"/>
                <a:gd name="connsiteX2" fmla="*/ 2177312 w 2481297"/>
                <a:gd name="connsiteY2" fmla="*/ 372434 h 3814175"/>
                <a:gd name="connsiteX3" fmla="*/ 2427925 w 2481297"/>
                <a:gd name="connsiteY3" fmla="*/ 553092 h 3814175"/>
                <a:gd name="connsiteX4" fmla="*/ 2480631 w 2481297"/>
                <a:gd name="connsiteY4" fmla="*/ 927465 h 3814175"/>
                <a:gd name="connsiteX5" fmla="*/ 2457748 w 2481297"/>
                <a:gd name="connsiteY5" fmla="*/ 1130456 h 3814175"/>
                <a:gd name="connsiteX6" fmla="*/ 2367728 w 2481297"/>
                <a:gd name="connsiteY6" fmla="*/ 1350214 h 3814175"/>
                <a:gd name="connsiteX7" fmla="*/ 2005106 w 2481297"/>
                <a:gd name="connsiteY7" fmla="*/ 2207121 h 3814175"/>
                <a:gd name="connsiteX8" fmla="*/ 2136769 w 2481297"/>
                <a:gd name="connsiteY8" fmla="*/ 2751844 h 3814175"/>
                <a:gd name="connsiteX9" fmla="*/ 2345601 w 2481297"/>
                <a:gd name="connsiteY9" fmla="*/ 3290039 h 3814175"/>
                <a:gd name="connsiteX10" fmla="*/ 2297086 w 2481297"/>
                <a:gd name="connsiteY10" fmla="*/ 3600985 h 3814175"/>
                <a:gd name="connsiteX11" fmla="*/ 2165905 w 2481297"/>
                <a:gd name="connsiteY11" fmla="*/ 3796143 h 3814175"/>
                <a:gd name="connsiteX12" fmla="*/ 1975558 w 2481297"/>
                <a:gd name="connsiteY12" fmla="*/ 3813459 h 3814175"/>
                <a:gd name="connsiteX13" fmla="*/ 1596788 w 2481297"/>
                <a:gd name="connsiteY13" fmla="*/ 3684202 h 3814175"/>
                <a:gd name="connsiteX14" fmla="*/ 1182077 w 2481297"/>
                <a:gd name="connsiteY14" fmla="*/ 3410775 h 3814175"/>
                <a:gd name="connsiteX15" fmla="*/ 709095 w 2481297"/>
                <a:gd name="connsiteY15" fmla="*/ 3174181 h 3814175"/>
                <a:gd name="connsiteX16" fmla="*/ 0 w 2481297"/>
                <a:gd name="connsiteY16" fmla="*/ 3108762 h 3814175"/>
                <a:gd name="connsiteX17" fmla="*/ 86447 w 2481297"/>
                <a:gd name="connsiteY17" fmla="*/ 3004655 h 3814175"/>
                <a:gd name="connsiteX18" fmla="*/ 156401 w 2481297"/>
                <a:gd name="connsiteY18" fmla="*/ 2895120 h 3814175"/>
                <a:gd name="connsiteX19" fmla="*/ 503630 w 2481297"/>
                <a:gd name="connsiteY19" fmla="*/ 1670987 h 3814175"/>
                <a:gd name="connsiteX20" fmla="*/ 503630 w 2481297"/>
                <a:gd name="connsiteY20" fmla="*/ 1612784 h 3814175"/>
                <a:gd name="connsiteX21" fmla="*/ 503836 w 2481297"/>
                <a:gd name="connsiteY21" fmla="*/ 1158287 h 3814175"/>
                <a:gd name="connsiteX22" fmla="*/ 589664 w 2481297"/>
                <a:gd name="connsiteY22" fmla="*/ 822602 h 3814175"/>
                <a:gd name="connsiteX23" fmla="*/ 952973 w 2481297"/>
                <a:gd name="connsiteY23" fmla="*/ 290591 h 3814175"/>
                <a:gd name="connsiteX24" fmla="*/ 1200425 w 2481297"/>
                <a:gd name="connsiteY24" fmla="*/ 100038 h 3814175"/>
                <a:gd name="connsiteX25" fmla="*/ 1504775 w 2481297"/>
                <a:gd name="connsiteY25" fmla="*/ 6307 h 3814175"/>
                <a:gd name="connsiteX26" fmla="*/ 1526077 w 2481297"/>
                <a:gd name="connsiteY26" fmla="*/ 95228 h 3814175"/>
                <a:gd name="connsiteX27" fmla="*/ 1554320 w 2481297"/>
                <a:gd name="connsiteY27" fmla="*/ 128350 h 3814175"/>
                <a:gd name="connsiteX28" fmla="*/ 1725289 w 2481297"/>
                <a:gd name="connsiteY28" fmla="*/ 150545 h 3814175"/>
                <a:gd name="connsiteX29" fmla="*/ 1767481 w 2481297"/>
                <a:gd name="connsiteY29" fmla="*/ 88356 h 381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81297" h="3814175">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w="6868" cap="flat">
              <a:noFill/>
              <a:prstDash val="solid"/>
              <a:miter/>
            </a:ln>
          </p:spPr>
          <p:txBody>
            <a:bodyPr rtlCol="0" anchor="ctr"/>
            <a:lstStyle/>
            <a:p>
              <a:endParaRPr lang="en-US" sz="1200"/>
            </a:p>
          </p:txBody>
        </p:sp>
        <p:sp>
          <p:nvSpPr>
            <p:cNvPr id="11" name="Freeform: Shape 10">
              <a:extLst>
                <a:ext uri="{FF2B5EF4-FFF2-40B4-BE49-F238E27FC236}">
                  <a16:creationId xmlns:a16="http://schemas.microsoft.com/office/drawing/2014/main" id="{4364FF39-E2E1-43BB-976F-7C78E32E177B}"/>
                </a:ext>
              </a:extLst>
            </p:cNvPr>
            <p:cNvSpPr/>
            <p:nvPr/>
          </p:nvSpPr>
          <p:spPr>
            <a:xfrm>
              <a:off x="5682385" y="4624339"/>
              <a:ext cx="2800721" cy="1510340"/>
            </a:xfrm>
            <a:custGeom>
              <a:avLst/>
              <a:gdLst>
                <a:gd name="connsiteX0" fmla="*/ 1284608 w 2800721"/>
                <a:gd name="connsiteY0" fmla="*/ 0 h 1510340"/>
                <a:gd name="connsiteX1" fmla="*/ 1757590 w 2800721"/>
                <a:gd name="connsiteY1" fmla="*/ 236594 h 1510340"/>
                <a:gd name="connsiteX2" fmla="*/ 2172301 w 2800721"/>
                <a:gd name="connsiteY2" fmla="*/ 510021 h 1510340"/>
                <a:gd name="connsiteX3" fmla="*/ 2551071 w 2800721"/>
                <a:gd name="connsiteY3" fmla="*/ 639278 h 1510340"/>
                <a:gd name="connsiteX4" fmla="*/ 2741418 w 2800721"/>
                <a:gd name="connsiteY4" fmla="*/ 621962 h 1510340"/>
                <a:gd name="connsiteX5" fmla="*/ 2449300 w 2800721"/>
                <a:gd name="connsiteY5" fmla="*/ 835260 h 1510340"/>
                <a:gd name="connsiteX6" fmla="*/ 2295854 w 2800721"/>
                <a:gd name="connsiteY6" fmla="*/ 882950 h 1510340"/>
                <a:gd name="connsiteX7" fmla="*/ 2533548 w 2800721"/>
                <a:gd name="connsiteY7" fmla="*/ 895732 h 1510340"/>
                <a:gd name="connsiteX8" fmla="*/ 2663561 w 2800721"/>
                <a:gd name="connsiteY8" fmla="*/ 901504 h 1510340"/>
                <a:gd name="connsiteX9" fmla="*/ 2714480 w 2800721"/>
                <a:gd name="connsiteY9" fmla="*/ 938199 h 1510340"/>
                <a:gd name="connsiteX10" fmla="*/ 2727537 w 2800721"/>
                <a:gd name="connsiteY10" fmla="*/ 965617 h 1510340"/>
                <a:gd name="connsiteX11" fmla="*/ 2787596 w 2800721"/>
                <a:gd name="connsiteY11" fmla="*/ 1174037 h 1510340"/>
                <a:gd name="connsiteX12" fmla="*/ 2800721 w 2800721"/>
                <a:gd name="connsiteY12" fmla="*/ 1338684 h 1510340"/>
                <a:gd name="connsiteX13" fmla="*/ 2797148 w 2800721"/>
                <a:gd name="connsiteY13" fmla="*/ 1370225 h 1510340"/>
                <a:gd name="connsiteX14" fmla="*/ 2777770 w 2800721"/>
                <a:gd name="connsiteY14" fmla="*/ 1444303 h 1510340"/>
                <a:gd name="connsiteX15" fmla="*/ 2731454 w 2800721"/>
                <a:gd name="connsiteY15" fmla="*/ 1447327 h 1510340"/>
                <a:gd name="connsiteX16" fmla="*/ 2736127 w 2800721"/>
                <a:gd name="connsiteY16" fmla="*/ 1455366 h 1510340"/>
                <a:gd name="connsiteX17" fmla="*/ 2712694 w 2800721"/>
                <a:gd name="connsiteY17" fmla="*/ 1459352 h 1510340"/>
                <a:gd name="connsiteX18" fmla="*/ 2329388 w 2800721"/>
                <a:gd name="connsiteY18" fmla="*/ 1474676 h 1510340"/>
                <a:gd name="connsiteX19" fmla="*/ 2282798 w 2800721"/>
                <a:gd name="connsiteY19" fmla="*/ 1510340 h 1510340"/>
                <a:gd name="connsiteX20" fmla="*/ 2243285 w 2800721"/>
                <a:gd name="connsiteY20" fmla="*/ 1473027 h 1510340"/>
                <a:gd name="connsiteX21" fmla="*/ 1739381 w 2800721"/>
                <a:gd name="connsiteY21" fmla="*/ 1467804 h 1510340"/>
                <a:gd name="connsiteX22" fmla="*/ 1309690 w 2800721"/>
                <a:gd name="connsiteY22" fmla="*/ 1440455 h 1510340"/>
                <a:gd name="connsiteX23" fmla="*/ 953459 w 2800721"/>
                <a:gd name="connsiteY23" fmla="*/ 1402386 h 1510340"/>
                <a:gd name="connsiteX24" fmla="*/ 538543 w 2800721"/>
                <a:gd name="connsiteY24" fmla="*/ 1321299 h 1510340"/>
                <a:gd name="connsiteX25" fmla="*/ 121634 w 2800721"/>
                <a:gd name="connsiteY25" fmla="*/ 1145863 h 1510340"/>
                <a:gd name="connsiteX26" fmla="*/ 3166 w 2800721"/>
                <a:gd name="connsiteY26" fmla="*/ 976750 h 1510340"/>
                <a:gd name="connsiteX27" fmla="*/ 6945 w 2800721"/>
                <a:gd name="connsiteY27" fmla="*/ 823235 h 1510340"/>
                <a:gd name="connsiteX28" fmla="*/ 220519 w 2800721"/>
                <a:gd name="connsiteY28" fmla="*/ 387566 h 1510340"/>
                <a:gd name="connsiteX29" fmla="*/ 544247 w 2800721"/>
                <a:gd name="connsiteY29" fmla="*/ 175161 h 1510340"/>
                <a:gd name="connsiteX30" fmla="*/ 1051931 w 2800721"/>
                <a:gd name="connsiteY30" fmla="*/ 31060 h 1510340"/>
                <a:gd name="connsiteX31" fmla="*/ 1284608 w 2800721"/>
                <a:gd name="connsiteY31" fmla="*/ 0 h 15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00721" h="1510340">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chemeClr val="accent1"/>
            </a:solidFill>
            <a:ln w="6868" cap="flat">
              <a:noFill/>
              <a:prstDash val="solid"/>
              <a:miter/>
            </a:ln>
          </p:spPr>
          <p:txBody>
            <a:bodyPr rtlCol="0" anchor="ctr"/>
            <a:lstStyle/>
            <a:p>
              <a:endParaRPr lang="en-US" sz="1200"/>
            </a:p>
          </p:txBody>
        </p:sp>
        <p:sp>
          <p:nvSpPr>
            <p:cNvPr id="12" name="Freeform: Shape 11">
              <a:extLst>
                <a:ext uri="{FF2B5EF4-FFF2-40B4-BE49-F238E27FC236}">
                  <a16:creationId xmlns:a16="http://schemas.microsoft.com/office/drawing/2014/main" id="{8E6148D2-A48F-481A-9EF0-46E6B77C76B3}"/>
                </a:ext>
              </a:extLst>
            </p:cNvPr>
            <p:cNvSpPr/>
            <p:nvPr/>
          </p:nvSpPr>
          <p:spPr>
            <a:xfrm>
              <a:off x="8409784" y="5478840"/>
              <a:ext cx="1181533" cy="695008"/>
            </a:xfrm>
            <a:custGeom>
              <a:avLst/>
              <a:gdLst>
                <a:gd name="connsiteX0" fmla="*/ 73184 w 1181533"/>
                <a:gd name="connsiteY0" fmla="*/ 484252 h 695008"/>
                <a:gd name="connsiteX1" fmla="*/ 60059 w 1181533"/>
                <a:gd name="connsiteY1" fmla="*/ 319605 h 695008"/>
                <a:gd name="connsiteX2" fmla="*/ 0 w 1181533"/>
                <a:gd name="connsiteY2" fmla="*/ 111185 h 695008"/>
                <a:gd name="connsiteX3" fmla="*/ 274389 w 1181533"/>
                <a:gd name="connsiteY3" fmla="*/ 81568 h 695008"/>
                <a:gd name="connsiteX4" fmla="*/ 514076 w 1181533"/>
                <a:gd name="connsiteY4" fmla="*/ 0 h 695008"/>
                <a:gd name="connsiteX5" fmla="*/ 678997 w 1181533"/>
                <a:gd name="connsiteY5" fmla="*/ 85416 h 695008"/>
                <a:gd name="connsiteX6" fmla="*/ 1019424 w 1181533"/>
                <a:gd name="connsiteY6" fmla="*/ 413954 h 695008"/>
                <a:gd name="connsiteX7" fmla="*/ 1170327 w 1181533"/>
                <a:gd name="connsiteY7" fmla="*/ 608493 h 695008"/>
                <a:gd name="connsiteX8" fmla="*/ 1157820 w 1181533"/>
                <a:gd name="connsiteY8" fmla="*/ 695008 h 695008"/>
                <a:gd name="connsiteX9" fmla="*/ 922463 w 1181533"/>
                <a:gd name="connsiteY9" fmla="*/ 574890 h 695008"/>
                <a:gd name="connsiteX10" fmla="*/ 585816 w 1181533"/>
                <a:gd name="connsiteY10" fmla="*/ 506929 h 695008"/>
                <a:gd name="connsiteX11" fmla="*/ 227180 w 1181533"/>
                <a:gd name="connsiteY11" fmla="*/ 489475 h 695008"/>
                <a:gd name="connsiteX12" fmla="*/ 118057 w 1181533"/>
                <a:gd name="connsiteY12" fmla="*/ 495384 h 695008"/>
                <a:gd name="connsiteX13" fmla="*/ 73184 w 1181533"/>
                <a:gd name="connsiteY13" fmla="*/ 484252 h 6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533" h="695008">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w="6868" cap="flat">
              <a:noFill/>
              <a:prstDash val="solid"/>
              <a:miter/>
            </a:ln>
          </p:spPr>
          <p:txBody>
            <a:bodyPr rtlCol="0" anchor="ctr"/>
            <a:lstStyle/>
            <a:p>
              <a:endParaRPr lang="en-US" sz="1200"/>
            </a:p>
          </p:txBody>
        </p:sp>
        <p:sp>
          <p:nvSpPr>
            <p:cNvPr id="13" name="Freeform: Shape 12">
              <a:extLst>
                <a:ext uri="{FF2B5EF4-FFF2-40B4-BE49-F238E27FC236}">
                  <a16:creationId xmlns:a16="http://schemas.microsoft.com/office/drawing/2014/main" id="{D513DBC2-004E-47E8-840E-F5241166C525}"/>
                </a:ext>
              </a:extLst>
            </p:cNvPr>
            <p:cNvSpPr/>
            <p:nvPr/>
          </p:nvSpPr>
          <p:spPr>
            <a:xfrm>
              <a:off x="8923860" y="5401642"/>
              <a:ext cx="996517" cy="938681"/>
            </a:xfrm>
            <a:custGeom>
              <a:avLst/>
              <a:gdLst>
                <a:gd name="connsiteX0" fmla="*/ 643745 w 996517"/>
                <a:gd name="connsiteY0" fmla="*/ 772207 h 938681"/>
                <a:gd name="connsiteX1" fmla="*/ 656252 w 996517"/>
                <a:gd name="connsiteY1" fmla="*/ 685691 h 938681"/>
                <a:gd name="connsiteX2" fmla="*/ 505348 w 996517"/>
                <a:gd name="connsiteY2" fmla="*/ 491152 h 938681"/>
                <a:gd name="connsiteX3" fmla="*/ 164922 w 996517"/>
                <a:gd name="connsiteY3" fmla="*/ 162614 h 938681"/>
                <a:gd name="connsiteX4" fmla="*/ 0 w 996517"/>
                <a:gd name="connsiteY4" fmla="*/ 77198 h 938681"/>
                <a:gd name="connsiteX5" fmla="*/ 59510 w 996517"/>
                <a:gd name="connsiteY5" fmla="*/ 26416 h 938681"/>
                <a:gd name="connsiteX6" fmla="*/ 152896 w 996517"/>
                <a:gd name="connsiteY6" fmla="*/ 7450 h 938681"/>
                <a:gd name="connsiteX7" fmla="*/ 317818 w 996517"/>
                <a:gd name="connsiteY7" fmla="*/ 109702 h 938681"/>
                <a:gd name="connsiteX8" fmla="*/ 802001 w 996517"/>
                <a:gd name="connsiteY8" fmla="*/ 583921 h 938681"/>
                <a:gd name="connsiteX9" fmla="*/ 944590 w 996517"/>
                <a:gd name="connsiteY9" fmla="*/ 750011 h 938681"/>
                <a:gd name="connsiteX10" fmla="*/ 993929 w 996517"/>
                <a:gd name="connsiteY10" fmla="*/ 858172 h 938681"/>
                <a:gd name="connsiteX11" fmla="*/ 924181 w 996517"/>
                <a:gd name="connsiteY11" fmla="*/ 938297 h 938681"/>
                <a:gd name="connsiteX12" fmla="*/ 836704 w 996517"/>
                <a:gd name="connsiteY12" fmla="*/ 910673 h 938681"/>
                <a:gd name="connsiteX13" fmla="*/ 643745 w 996517"/>
                <a:gd name="connsiteY13" fmla="*/ 772207 h 93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6517" h="938681">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chemeClr val="accent1">
                <a:lumMod val="50000"/>
              </a:schemeClr>
            </a:solidFill>
            <a:ln w="6868" cap="flat">
              <a:noFill/>
              <a:prstDash val="solid"/>
              <a:miter/>
            </a:ln>
          </p:spPr>
          <p:txBody>
            <a:bodyPr rtlCol="0" anchor="ctr"/>
            <a:lstStyle/>
            <a:p>
              <a:endParaRPr lang="en-US" sz="1200"/>
            </a:p>
          </p:txBody>
        </p:sp>
        <p:sp>
          <p:nvSpPr>
            <p:cNvPr id="14" name="Freeform: Shape 13">
              <a:extLst>
                <a:ext uri="{FF2B5EF4-FFF2-40B4-BE49-F238E27FC236}">
                  <a16:creationId xmlns:a16="http://schemas.microsoft.com/office/drawing/2014/main" id="{198CB82D-D584-4924-BFD3-93E2562EFFCD}"/>
                </a:ext>
              </a:extLst>
            </p:cNvPr>
            <p:cNvSpPr/>
            <p:nvPr/>
          </p:nvSpPr>
          <p:spPr>
            <a:xfrm>
              <a:off x="7940169" y="6079637"/>
              <a:ext cx="845832" cy="514006"/>
            </a:xfrm>
            <a:custGeom>
              <a:avLst/>
              <a:gdLst>
                <a:gd name="connsiteX0" fmla="*/ 0 w 845832"/>
                <a:gd name="connsiteY0" fmla="*/ 179353 h 514006"/>
                <a:gd name="connsiteX1" fmla="*/ 24876 w 845832"/>
                <a:gd name="connsiteY1" fmla="*/ 54974 h 514006"/>
                <a:gd name="connsiteX2" fmla="*/ 71466 w 845832"/>
                <a:gd name="connsiteY2" fmla="*/ 19310 h 514006"/>
                <a:gd name="connsiteX3" fmla="*/ 454772 w 845832"/>
                <a:gd name="connsiteY3" fmla="*/ 3986 h 514006"/>
                <a:gd name="connsiteX4" fmla="*/ 478136 w 845832"/>
                <a:gd name="connsiteY4" fmla="*/ 0 h 514006"/>
                <a:gd name="connsiteX5" fmla="*/ 502875 w 845832"/>
                <a:gd name="connsiteY5" fmla="*/ 16973 h 514006"/>
                <a:gd name="connsiteX6" fmla="*/ 703185 w 845832"/>
                <a:gd name="connsiteY6" fmla="*/ 237969 h 514006"/>
                <a:gd name="connsiteX7" fmla="*/ 833337 w 845832"/>
                <a:gd name="connsiteY7" fmla="*/ 422406 h 514006"/>
                <a:gd name="connsiteX8" fmla="*/ 818837 w 845832"/>
                <a:gd name="connsiteY8" fmla="*/ 514007 h 514006"/>
                <a:gd name="connsiteX9" fmla="*/ 690610 w 845832"/>
                <a:gd name="connsiteY9" fmla="*/ 424399 h 514006"/>
                <a:gd name="connsiteX10" fmla="*/ 321667 w 845832"/>
                <a:gd name="connsiteY10" fmla="*/ 265112 h 514006"/>
                <a:gd name="connsiteX11" fmla="*/ 50095 w 845832"/>
                <a:gd name="connsiteY11" fmla="*/ 188424 h 514006"/>
                <a:gd name="connsiteX12" fmla="*/ 0 w 845832"/>
                <a:gd name="connsiteY12" fmla="*/ 179353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832" h="514006">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w="6868" cap="flat">
              <a:noFill/>
              <a:prstDash val="solid"/>
              <a:miter/>
            </a:ln>
          </p:spPr>
          <p:txBody>
            <a:bodyPr rtlCol="0" anchor="ctr"/>
            <a:lstStyle/>
            <a:p>
              <a:endParaRPr lang="en-US" sz="1200"/>
            </a:p>
          </p:txBody>
        </p:sp>
        <p:sp>
          <p:nvSpPr>
            <p:cNvPr id="15" name="Freeform: Shape 14">
              <a:extLst>
                <a:ext uri="{FF2B5EF4-FFF2-40B4-BE49-F238E27FC236}">
                  <a16:creationId xmlns:a16="http://schemas.microsoft.com/office/drawing/2014/main" id="{7EC1B4F8-235E-46A6-B61E-EAE2F3ECA6D3}"/>
                </a:ext>
              </a:extLst>
            </p:cNvPr>
            <p:cNvSpPr/>
            <p:nvPr/>
          </p:nvSpPr>
          <p:spPr>
            <a:xfrm>
              <a:off x="8409729" y="5963024"/>
              <a:ext cx="696495" cy="811007"/>
            </a:xfrm>
            <a:custGeom>
              <a:avLst/>
              <a:gdLst>
                <a:gd name="connsiteX0" fmla="*/ 349209 w 696495"/>
                <a:gd name="connsiteY0" fmla="*/ 630688 h 811007"/>
                <a:gd name="connsiteX1" fmla="*/ 363708 w 696495"/>
                <a:gd name="connsiteY1" fmla="*/ 539088 h 811007"/>
                <a:gd name="connsiteX2" fmla="*/ 233557 w 696495"/>
                <a:gd name="connsiteY2" fmla="*/ 354651 h 811007"/>
                <a:gd name="connsiteX3" fmla="*/ 33246 w 696495"/>
                <a:gd name="connsiteY3" fmla="*/ 133656 h 811007"/>
                <a:gd name="connsiteX4" fmla="*/ 8507 w 696495"/>
                <a:gd name="connsiteY4" fmla="*/ 116682 h 811007"/>
                <a:gd name="connsiteX5" fmla="*/ 3904 w 696495"/>
                <a:gd name="connsiteY5" fmla="*/ 108642 h 811007"/>
                <a:gd name="connsiteX6" fmla="*/ 50219 w 696495"/>
                <a:gd name="connsiteY6" fmla="*/ 105619 h 811007"/>
                <a:gd name="connsiteX7" fmla="*/ 69597 w 696495"/>
                <a:gd name="connsiteY7" fmla="*/ 31541 h 811007"/>
                <a:gd name="connsiteX8" fmla="*/ 73171 w 696495"/>
                <a:gd name="connsiteY8" fmla="*/ 0 h 811007"/>
                <a:gd name="connsiteX9" fmla="*/ 117975 w 696495"/>
                <a:gd name="connsiteY9" fmla="*/ 11201 h 811007"/>
                <a:gd name="connsiteX10" fmla="*/ 580855 w 696495"/>
                <a:gd name="connsiteY10" fmla="*/ 525139 h 811007"/>
                <a:gd name="connsiteX11" fmla="*/ 669088 w 696495"/>
                <a:gd name="connsiteY11" fmla="*/ 654946 h 811007"/>
                <a:gd name="connsiteX12" fmla="*/ 692865 w 696495"/>
                <a:gd name="connsiteY12" fmla="*/ 718715 h 811007"/>
                <a:gd name="connsiteX13" fmla="*/ 598790 w 696495"/>
                <a:gd name="connsiteY13" fmla="*/ 804200 h 811007"/>
                <a:gd name="connsiteX14" fmla="*/ 397242 w 696495"/>
                <a:gd name="connsiteY14" fmla="*/ 678172 h 811007"/>
                <a:gd name="connsiteX15" fmla="*/ 349209 w 696495"/>
                <a:gd name="connsiteY15" fmla="*/ 630688 h 81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495" h="811007">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chemeClr val="accent1">
                <a:lumMod val="50000"/>
              </a:schemeClr>
            </a:solidFill>
            <a:ln w="6868" cap="flat">
              <a:noFill/>
              <a:prstDash val="solid"/>
              <a:miter/>
            </a:ln>
          </p:spPr>
          <p:txBody>
            <a:bodyPr rtlCol="0" anchor="ctr"/>
            <a:lstStyle/>
            <a:p>
              <a:endParaRPr lang="en-US" sz="1200"/>
            </a:p>
          </p:txBody>
        </p:sp>
        <p:sp>
          <p:nvSpPr>
            <p:cNvPr id="16" name="Freeform: Shape 15">
              <a:extLst>
                <a:ext uri="{FF2B5EF4-FFF2-40B4-BE49-F238E27FC236}">
                  <a16:creationId xmlns:a16="http://schemas.microsoft.com/office/drawing/2014/main" id="{F06E2957-9BD3-4229-9841-125ADD06F385}"/>
                </a:ext>
              </a:extLst>
            </p:cNvPr>
            <p:cNvSpPr/>
            <p:nvPr/>
          </p:nvSpPr>
          <p:spPr>
            <a:xfrm>
              <a:off x="4993127" y="1894194"/>
              <a:ext cx="3690953" cy="1171650"/>
            </a:xfrm>
            <a:custGeom>
              <a:avLst/>
              <a:gdLst>
                <a:gd name="connsiteX0" fmla="*/ 1474909 w 3690953"/>
                <a:gd name="connsiteY0" fmla="*/ 1156035 h 1171650"/>
                <a:gd name="connsiteX1" fmla="*/ 945235 w 3690953"/>
                <a:gd name="connsiteY1" fmla="*/ 1139612 h 1171650"/>
                <a:gd name="connsiteX2" fmla="*/ 624668 w 3690953"/>
                <a:gd name="connsiteY2" fmla="*/ 1135832 h 1171650"/>
                <a:gd name="connsiteX3" fmla="*/ 560142 w 3690953"/>
                <a:gd name="connsiteY3" fmla="*/ 1141811 h 1171650"/>
                <a:gd name="connsiteX4" fmla="*/ 399275 w 3690953"/>
                <a:gd name="connsiteY4" fmla="*/ 1144010 h 1171650"/>
                <a:gd name="connsiteX5" fmla="*/ 149968 w 3690953"/>
                <a:gd name="connsiteY5" fmla="*/ 1083057 h 1171650"/>
                <a:gd name="connsiteX6" fmla="*/ 54176 w 3690953"/>
                <a:gd name="connsiteY6" fmla="*/ 1045881 h 1171650"/>
                <a:gd name="connsiteX7" fmla="*/ 22222 w 3690953"/>
                <a:gd name="connsiteY7" fmla="*/ 1014202 h 1171650"/>
                <a:gd name="connsiteX8" fmla="*/ 13495 w 3690953"/>
                <a:gd name="connsiteY8" fmla="*/ 863574 h 1171650"/>
                <a:gd name="connsiteX9" fmla="*/ 57337 w 3690953"/>
                <a:gd name="connsiteY9" fmla="*/ 833544 h 1171650"/>
                <a:gd name="connsiteX10" fmla="*/ 401061 w 3690953"/>
                <a:gd name="connsiteY10" fmla="*/ 826054 h 1171650"/>
                <a:gd name="connsiteX11" fmla="*/ 469298 w 3690953"/>
                <a:gd name="connsiteY11" fmla="*/ 830108 h 1171650"/>
                <a:gd name="connsiteX12" fmla="*/ 487233 w 3690953"/>
                <a:gd name="connsiteY12" fmla="*/ 789496 h 1171650"/>
                <a:gd name="connsiteX13" fmla="*/ 455417 w 3690953"/>
                <a:gd name="connsiteY13" fmla="*/ 651306 h 1171650"/>
                <a:gd name="connsiteX14" fmla="*/ 463663 w 3690953"/>
                <a:gd name="connsiteY14" fmla="*/ 646221 h 1171650"/>
                <a:gd name="connsiteX15" fmla="*/ 643497 w 3690953"/>
                <a:gd name="connsiteY15" fmla="*/ 756993 h 1171650"/>
                <a:gd name="connsiteX16" fmla="*/ 793438 w 3690953"/>
                <a:gd name="connsiteY16" fmla="*/ 858145 h 1171650"/>
                <a:gd name="connsiteX17" fmla="*/ 832194 w 3690953"/>
                <a:gd name="connsiteY17" fmla="*/ 866322 h 1171650"/>
                <a:gd name="connsiteX18" fmla="*/ 1150356 w 3690953"/>
                <a:gd name="connsiteY18" fmla="*/ 803721 h 1171650"/>
                <a:gd name="connsiteX19" fmla="*/ 1460410 w 3690953"/>
                <a:gd name="connsiteY19" fmla="*/ 755069 h 1171650"/>
                <a:gd name="connsiteX20" fmla="*/ 1768745 w 3690953"/>
                <a:gd name="connsiteY20" fmla="*/ 716312 h 1171650"/>
                <a:gd name="connsiteX21" fmla="*/ 2093435 w 3690953"/>
                <a:gd name="connsiteY21" fmla="*/ 705798 h 1171650"/>
                <a:gd name="connsiteX22" fmla="*/ 2353461 w 3690953"/>
                <a:gd name="connsiteY22" fmla="*/ 629453 h 1171650"/>
                <a:gd name="connsiteX23" fmla="*/ 2777104 w 3690953"/>
                <a:gd name="connsiteY23" fmla="*/ 336168 h 1171650"/>
                <a:gd name="connsiteX24" fmla="*/ 3268777 w 3690953"/>
                <a:gd name="connsiteY24" fmla="*/ 37247 h 1171650"/>
                <a:gd name="connsiteX25" fmla="*/ 3480840 w 3690953"/>
                <a:gd name="connsiteY25" fmla="*/ 9485 h 1171650"/>
                <a:gd name="connsiteX26" fmla="*/ 3648854 w 3690953"/>
                <a:gd name="connsiteY26" fmla="*/ 185745 h 1171650"/>
                <a:gd name="connsiteX27" fmla="*/ 3688984 w 3690953"/>
                <a:gd name="connsiteY27" fmla="*/ 340634 h 1171650"/>
                <a:gd name="connsiteX28" fmla="*/ 3655657 w 3690953"/>
                <a:gd name="connsiteY28" fmla="*/ 487758 h 1171650"/>
                <a:gd name="connsiteX29" fmla="*/ 3417345 w 3690953"/>
                <a:gd name="connsiteY29" fmla="*/ 717343 h 1171650"/>
                <a:gd name="connsiteX30" fmla="*/ 2782808 w 3690953"/>
                <a:gd name="connsiteY30" fmla="*/ 1007399 h 1171650"/>
                <a:gd name="connsiteX31" fmla="*/ 2433860 w 3690953"/>
                <a:gd name="connsiteY31" fmla="*/ 1113362 h 1171650"/>
                <a:gd name="connsiteX32" fmla="*/ 1916075 w 3690953"/>
                <a:gd name="connsiteY32" fmla="*/ 1169573 h 1171650"/>
                <a:gd name="connsiteX33" fmla="*/ 1474909 w 3690953"/>
                <a:gd name="connsiteY33" fmla="*/ 1156035 h 11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90953" h="1171650">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w="6868" cap="flat">
              <a:noFill/>
              <a:prstDash val="solid"/>
              <a:miter/>
            </a:ln>
          </p:spPr>
          <p:txBody>
            <a:bodyPr rtlCol="0" anchor="ctr"/>
            <a:lstStyle/>
            <a:p>
              <a:endParaRPr lang="en-US" sz="1200"/>
            </a:p>
          </p:txBody>
        </p:sp>
        <p:sp>
          <p:nvSpPr>
            <p:cNvPr id="17" name="Freeform: Shape 16">
              <a:extLst>
                <a:ext uri="{FF2B5EF4-FFF2-40B4-BE49-F238E27FC236}">
                  <a16:creationId xmlns:a16="http://schemas.microsoft.com/office/drawing/2014/main" id="{349D77AA-E2AB-4CC6-B58A-541C25898677}"/>
                </a:ext>
              </a:extLst>
            </p:cNvPr>
            <p:cNvSpPr/>
            <p:nvPr/>
          </p:nvSpPr>
          <p:spPr>
            <a:xfrm>
              <a:off x="7146071" y="636221"/>
              <a:ext cx="880602" cy="972241"/>
            </a:xfrm>
            <a:custGeom>
              <a:avLst/>
              <a:gdLst>
                <a:gd name="connsiteX0" fmla="*/ 879240 w 880602"/>
                <a:gd name="connsiteY0" fmla="*/ 902362 h 972241"/>
                <a:gd name="connsiteX1" fmla="*/ 837116 w 880602"/>
                <a:gd name="connsiteY1" fmla="*/ 964552 h 972241"/>
                <a:gd name="connsiteX2" fmla="*/ 666147 w 880602"/>
                <a:gd name="connsiteY2" fmla="*/ 942356 h 972241"/>
                <a:gd name="connsiteX3" fmla="*/ 636117 w 880602"/>
                <a:gd name="connsiteY3" fmla="*/ 902637 h 972241"/>
                <a:gd name="connsiteX4" fmla="*/ 616602 w 880602"/>
                <a:gd name="connsiteY4" fmla="*/ 820314 h 972241"/>
                <a:gd name="connsiteX5" fmla="*/ 559910 w 880602"/>
                <a:gd name="connsiteY5" fmla="*/ 595333 h 972241"/>
                <a:gd name="connsiteX6" fmla="*/ 529056 w 880602"/>
                <a:gd name="connsiteY6" fmla="*/ 582345 h 972241"/>
                <a:gd name="connsiteX7" fmla="*/ 455872 w 880602"/>
                <a:gd name="connsiteY7" fmla="*/ 618972 h 972241"/>
                <a:gd name="connsiteX8" fmla="*/ 347367 w 880602"/>
                <a:gd name="connsiteY8" fmla="*/ 610588 h 972241"/>
                <a:gd name="connsiteX9" fmla="*/ 106718 w 880602"/>
                <a:gd name="connsiteY9" fmla="*/ 405879 h 972241"/>
                <a:gd name="connsiteX10" fmla="*/ 34771 w 880602"/>
                <a:gd name="connsiteY10" fmla="*/ 208522 h 972241"/>
                <a:gd name="connsiteX11" fmla="*/ 0 w 880602"/>
                <a:gd name="connsiteY11" fmla="*/ 81601 h 972241"/>
                <a:gd name="connsiteX12" fmla="*/ 592482 w 880602"/>
                <a:gd name="connsiteY12" fmla="*/ 4638 h 972241"/>
                <a:gd name="connsiteX13" fmla="*/ 671438 w 880602"/>
                <a:gd name="connsiteY13" fmla="*/ 36591 h 972241"/>
                <a:gd name="connsiteX14" fmla="*/ 710676 w 880602"/>
                <a:gd name="connsiteY14" fmla="*/ 247691 h 972241"/>
                <a:gd name="connsiteX15" fmla="*/ 696108 w 880602"/>
                <a:gd name="connsiteY15" fmla="*/ 530807 h 972241"/>
                <a:gd name="connsiteX16" fmla="*/ 845843 w 880602"/>
                <a:gd name="connsiteY16" fmla="*/ 859345 h 972241"/>
                <a:gd name="connsiteX17" fmla="*/ 879240 w 880602"/>
                <a:gd name="connsiteY17" fmla="*/ 902362 h 9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602" h="972241">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w="6868" cap="flat">
              <a:noFill/>
              <a:prstDash val="solid"/>
              <a:miter/>
            </a:ln>
          </p:spPr>
          <p:txBody>
            <a:bodyPr rtlCol="0" anchor="ctr"/>
            <a:lstStyle/>
            <a:p>
              <a:endParaRPr lang="en-US" sz="1200"/>
            </a:p>
          </p:txBody>
        </p:sp>
        <p:sp>
          <p:nvSpPr>
            <p:cNvPr id="18" name="Freeform: Shape 17">
              <a:extLst>
                <a:ext uri="{FF2B5EF4-FFF2-40B4-BE49-F238E27FC236}">
                  <a16:creationId xmlns:a16="http://schemas.microsoft.com/office/drawing/2014/main" id="{FA743E57-F2EB-4E40-8F66-279F4AFAAAED}"/>
                </a:ext>
              </a:extLst>
            </p:cNvPr>
            <p:cNvSpPr/>
            <p:nvPr/>
          </p:nvSpPr>
          <p:spPr>
            <a:xfrm>
              <a:off x="7096635" y="1042099"/>
              <a:ext cx="666037" cy="694210"/>
            </a:xfrm>
            <a:custGeom>
              <a:avLst/>
              <a:gdLst>
                <a:gd name="connsiteX0" fmla="*/ 156153 w 666037"/>
                <a:gd name="connsiteY0" fmla="*/ 0 h 694210"/>
                <a:gd name="connsiteX1" fmla="*/ 396802 w 666037"/>
                <a:gd name="connsiteY1" fmla="*/ 204709 h 694210"/>
                <a:gd name="connsiteX2" fmla="*/ 505307 w 666037"/>
                <a:gd name="connsiteY2" fmla="*/ 213093 h 694210"/>
                <a:gd name="connsiteX3" fmla="*/ 578491 w 666037"/>
                <a:gd name="connsiteY3" fmla="*/ 176466 h 694210"/>
                <a:gd name="connsiteX4" fmla="*/ 609345 w 666037"/>
                <a:gd name="connsiteY4" fmla="*/ 189454 h 694210"/>
                <a:gd name="connsiteX5" fmla="*/ 666037 w 666037"/>
                <a:gd name="connsiteY5" fmla="*/ 414435 h 694210"/>
                <a:gd name="connsiteX6" fmla="*/ 143441 w 666037"/>
                <a:gd name="connsiteY6" fmla="*/ 676661 h 694210"/>
                <a:gd name="connsiteX7" fmla="*/ 104272 w 666037"/>
                <a:gd name="connsiteY7" fmla="*/ 689717 h 694210"/>
                <a:gd name="connsiteX8" fmla="*/ 14321 w 666037"/>
                <a:gd name="connsiteY8" fmla="*/ 363996 h 694210"/>
                <a:gd name="connsiteX9" fmla="*/ 78022 w 666037"/>
                <a:gd name="connsiteY9" fmla="*/ 186774 h 694210"/>
                <a:gd name="connsiteX10" fmla="*/ 156153 w 666037"/>
                <a:gd name="connsiteY10" fmla="*/ 0 h 6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37" h="694210">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chemeClr val="accent4"/>
            </a:solidFill>
            <a:ln w="6868" cap="flat">
              <a:noFill/>
              <a:prstDash val="solid"/>
              <a:miter/>
            </a:ln>
          </p:spPr>
          <p:txBody>
            <a:bodyPr rtlCol="0" anchor="ctr"/>
            <a:lstStyle/>
            <a:p>
              <a:endParaRPr lang="en-US" sz="1200"/>
            </a:p>
          </p:txBody>
        </p:sp>
        <p:sp>
          <p:nvSpPr>
            <p:cNvPr id="19" name="Freeform: Shape 18">
              <a:extLst>
                <a:ext uri="{FF2B5EF4-FFF2-40B4-BE49-F238E27FC236}">
                  <a16:creationId xmlns:a16="http://schemas.microsoft.com/office/drawing/2014/main" id="{BAF252CA-F293-4771-94BA-831C55E9828E}"/>
                </a:ext>
              </a:extLst>
            </p:cNvPr>
            <p:cNvSpPr/>
            <p:nvPr/>
          </p:nvSpPr>
          <p:spPr>
            <a:xfrm>
              <a:off x="5429303" y="3827148"/>
              <a:ext cx="1180497" cy="1087684"/>
            </a:xfrm>
            <a:custGeom>
              <a:avLst/>
              <a:gdLst>
                <a:gd name="connsiteX0" fmla="*/ 0 w 1180497"/>
                <a:gd name="connsiteY0" fmla="*/ 1060722 h 1087684"/>
                <a:gd name="connsiteX1" fmla="*/ 453466 w 1180497"/>
                <a:gd name="connsiteY1" fmla="*/ 621343 h 1087684"/>
                <a:gd name="connsiteX2" fmla="*/ 671782 w 1180497"/>
                <a:gd name="connsiteY2" fmla="*/ 488237 h 1087684"/>
                <a:gd name="connsiteX3" fmla="*/ 731910 w 1180497"/>
                <a:gd name="connsiteY3" fmla="*/ 450374 h 1087684"/>
                <a:gd name="connsiteX4" fmla="*/ 1059485 w 1180497"/>
                <a:gd name="connsiteY4" fmla="*/ 129395 h 1087684"/>
                <a:gd name="connsiteX5" fmla="*/ 1180497 w 1180497"/>
                <a:gd name="connsiteY5" fmla="*/ 0 h 1087684"/>
                <a:gd name="connsiteX6" fmla="*/ 1081544 w 1180497"/>
                <a:gd name="connsiteY6" fmla="*/ 282841 h 1087684"/>
                <a:gd name="connsiteX7" fmla="*/ 965343 w 1180497"/>
                <a:gd name="connsiteY7" fmla="*/ 563689 h 1087684"/>
                <a:gd name="connsiteX8" fmla="*/ 889960 w 1180497"/>
                <a:gd name="connsiteY8" fmla="*/ 652884 h 1087684"/>
                <a:gd name="connsiteX9" fmla="*/ 844194 w 1180497"/>
                <a:gd name="connsiteY9" fmla="*/ 705728 h 1087684"/>
                <a:gd name="connsiteX10" fmla="*/ 812652 w 1180497"/>
                <a:gd name="connsiteY10" fmla="*/ 758572 h 1087684"/>
                <a:gd name="connsiteX11" fmla="*/ 509196 w 1180497"/>
                <a:gd name="connsiteY11" fmla="*/ 1028288 h 1087684"/>
                <a:gd name="connsiteX12" fmla="*/ 484389 w 1180497"/>
                <a:gd name="connsiteY12" fmla="*/ 1033442 h 1087684"/>
                <a:gd name="connsiteX13" fmla="*/ 488856 w 1180497"/>
                <a:gd name="connsiteY13" fmla="*/ 1005748 h 1087684"/>
                <a:gd name="connsiteX14" fmla="*/ 568981 w 1180497"/>
                <a:gd name="connsiteY14" fmla="*/ 882538 h 1087684"/>
                <a:gd name="connsiteX15" fmla="*/ 589046 w 1180497"/>
                <a:gd name="connsiteY15" fmla="*/ 848454 h 1087684"/>
                <a:gd name="connsiteX16" fmla="*/ 381176 w 1180497"/>
                <a:gd name="connsiteY16" fmla="*/ 990768 h 1087684"/>
                <a:gd name="connsiteX17" fmla="*/ 236800 w 1180497"/>
                <a:gd name="connsiteY17" fmla="*/ 1072542 h 1087684"/>
                <a:gd name="connsiteX18" fmla="*/ 202992 w 1180497"/>
                <a:gd name="connsiteY18" fmla="*/ 1076734 h 1087684"/>
                <a:gd name="connsiteX19" fmla="*/ 44735 w 1180497"/>
                <a:gd name="connsiteY19" fmla="*/ 1076321 h 1087684"/>
                <a:gd name="connsiteX20" fmla="*/ 0 w 1180497"/>
                <a:gd name="connsiteY20" fmla="*/ 1060722 h 10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0497" h="1087684">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w="6868" cap="flat">
              <a:noFill/>
              <a:prstDash val="solid"/>
              <a:miter/>
            </a:ln>
          </p:spPr>
          <p:txBody>
            <a:bodyPr rtlCol="0" anchor="ctr"/>
            <a:lstStyle/>
            <a:p>
              <a:endParaRPr lang="en-US" sz="1200"/>
            </a:p>
          </p:txBody>
        </p:sp>
        <p:sp>
          <p:nvSpPr>
            <p:cNvPr id="20" name="Freeform: Shape 19">
              <a:extLst>
                <a:ext uri="{FF2B5EF4-FFF2-40B4-BE49-F238E27FC236}">
                  <a16:creationId xmlns:a16="http://schemas.microsoft.com/office/drawing/2014/main" id="{2355C8DB-20D8-4032-B57B-99DDE3E7C8DD}"/>
                </a:ext>
              </a:extLst>
            </p:cNvPr>
            <p:cNvSpPr/>
            <p:nvPr/>
          </p:nvSpPr>
          <p:spPr>
            <a:xfrm>
              <a:off x="4048669" y="2151346"/>
              <a:ext cx="944710" cy="981482"/>
            </a:xfrm>
            <a:custGeom>
              <a:avLst/>
              <a:gdLst>
                <a:gd name="connsiteX0" fmla="*/ 168 w 944710"/>
                <a:gd name="connsiteY0" fmla="*/ 581614 h 981482"/>
                <a:gd name="connsiteX1" fmla="*/ 8964 w 944710"/>
                <a:gd name="connsiteY1" fmla="*/ 552616 h 981482"/>
                <a:gd name="connsiteX2" fmla="*/ 109910 w 944710"/>
                <a:gd name="connsiteY2" fmla="*/ 378211 h 981482"/>
                <a:gd name="connsiteX3" fmla="*/ 174023 w 944710"/>
                <a:gd name="connsiteY3" fmla="*/ 367903 h 981482"/>
                <a:gd name="connsiteX4" fmla="*/ 371792 w 944710"/>
                <a:gd name="connsiteY4" fmla="*/ 525335 h 981482"/>
                <a:gd name="connsiteX5" fmla="*/ 431714 w 944710"/>
                <a:gd name="connsiteY5" fmla="*/ 516608 h 981482"/>
                <a:gd name="connsiteX6" fmla="*/ 571760 w 944710"/>
                <a:gd name="connsiteY6" fmla="*/ 270325 h 981482"/>
                <a:gd name="connsiteX7" fmla="*/ 708714 w 944710"/>
                <a:gd name="connsiteY7" fmla="*/ 25690 h 981482"/>
                <a:gd name="connsiteX8" fmla="*/ 767948 w 944710"/>
                <a:gd name="connsiteY8" fmla="*/ 14489 h 981482"/>
                <a:gd name="connsiteX9" fmla="*/ 923180 w 944710"/>
                <a:gd name="connsiteY9" fmla="*/ 142922 h 981482"/>
                <a:gd name="connsiteX10" fmla="*/ 934519 w 944710"/>
                <a:gd name="connsiteY10" fmla="*/ 215007 h 981482"/>
                <a:gd name="connsiteX11" fmla="*/ 525169 w 944710"/>
                <a:gd name="connsiteY11" fmla="*/ 952345 h 981482"/>
                <a:gd name="connsiteX12" fmla="*/ 460025 w 944710"/>
                <a:gd name="connsiteY12" fmla="*/ 966295 h 981482"/>
                <a:gd name="connsiteX13" fmla="*/ 143925 w 944710"/>
                <a:gd name="connsiteY13" fmla="*/ 716095 h 981482"/>
                <a:gd name="connsiteX14" fmla="*/ 25937 w 944710"/>
                <a:gd name="connsiteY14" fmla="*/ 623051 h 981482"/>
                <a:gd name="connsiteX15" fmla="*/ 168 w 944710"/>
                <a:gd name="connsiteY15" fmla="*/ 581614 h 9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4710" h="981482">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w="6868" cap="flat">
              <a:noFill/>
              <a:prstDash val="solid"/>
              <a:miter/>
            </a:ln>
          </p:spPr>
          <p:txBody>
            <a:bodyPr rtlCol="0" anchor="ctr"/>
            <a:lstStyle/>
            <a:p>
              <a:endParaRPr lang="en-US" sz="1200"/>
            </a:p>
          </p:txBody>
        </p:sp>
      </p:grpSp>
      <p:sp>
        <p:nvSpPr>
          <p:cNvPr id="31" name="TextBox 30">
            <a:extLst>
              <a:ext uri="{FF2B5EF4-FFF2-40B4-BE49-F238E27FC236}">
                <a16:creationId xmlns:a16="http://schemas.microsoft.com/office/drawing/2014/main" id="{F7B331B3-FDA0-4EB7-B756-7962117B5F07}"/>
              </a:ext>
            </a:extLst>
          </p:cNvPr>
          <p:cNvSpPr txBox="1"/>
          <p:nvPr/>
        </p:nvSpPr>
        <p:spPr>
          <a:xfrm>
            <a:off x="784130" y="512534"/>
            <a:ext cx="4209130" cy="338554"/>
          </a:xfrm>
          <a:prstGeom prst="rect">
            <a:avLst/>
          </a:prstGeom>
          <a:noFill/>
        </p:spPr>
        <p:txBody>
          <a:bodyPr wrap="square" rtlCol="0">
            <a:spAutoFit/>
          </a:bodyPr>
          <a:lstStyle/>
          <a:p>
            <a:r>
              <a:rPr lang="en-US" altLang="ko-KR" sz="1600" b="1" u="sng" dirty="0">
                <a:latin typeface="Roboto" panose="02000000000000000000" pitchFamily="2" charset="0"/>
                <a:ea typeface="Roboto" panose="02000000000000000000" pitchFamily="2" charset="0"/>
                <a:cs typeface="Arial" pitchFamily="34" charset="0"/>
              </a:rPr>
              <a:t>Evil </a:t>
            </a:r>
            <a:r>
              <a:rPr lang="en-US" altLang="ko-KR" sz="1600" b="1" u="sng" dirty="0" err="1">
                <a:latin typeface="Roboto" panose="02000000000000000000" pitchFamily="2" charset="0"/>
                <a:ea typeface="Roboto" panose="02000000000000000000" pitchFamily="2" charset="0"/>
                <a:cs typeface="Arial" pitchFamily="34" charset="0"/>
              </a:rPr>
              <a:t>WinRM</a:t>
            </a:r>
            <a:r>
              <a:rPr lang="en-US" altLang="ko-KR" sz="1600" b="1" u="sng" dirty="0">
                <a:latin typeface="Roboto" panose="02000000000000000000" pitchFamily="2" charset="0"/>
                <a:ea typeface="Roboto" panose="02000000000000000000" pitchFamily="2" charset="0"/>
                <a:cs typeface="Arial" pitchFamily="34" charset="0"/>
              </a:rPr>
              <a:t> le Shell </a:t>
            </a:r>
            <a:r>
              <a:rPr lang="en-US" altLang="ko-KR" sz="1600" b="1" u="sng" dirty="0" err="1">
                <a:latin typeface="Roboto" panose="02000000000000000000" pitchFamily="2" charset="0"/>
                <a:ea typeface="Roboto" panose="02000000000000000000" pitchFamily="2" charset="0"/>
                <a:cs typeface="Arial" pitchFamily="34" charset="0"/>
              </a:rPr>
              <a:t>Ultime</a:t>
            </a:r>
            <a:endParaRPr lang="ko-KR" altLang="en-US" sz="1600" b="1" u="sng" dirty="0">
              <a:latin typeface="Roboto" panose="02000000000000000000" pitchFamily="2" charset="0"/>
              <a:cs typeface="Arial" pitchFamily="34" charset="0"/>
            </a:endParaRPr>
          </a:p>
        </p:txBody>
      </p:sp>
      <p:pic>
        <p:nvPicPr>
          <p:cNvPr id="34" name="Espace réservé pour une image  41">
            <a:extLst>
              <a:ext uri="{FF2B5EF4-FFF2-40B4-BE49-F238E27FC236}">
                <a16:creationId xmlns:a16="http://schemas.microsoft.com/office/drawing/2014/main" id="{B55F988B-F210-3133-46D2-13B49F8B4CDD}"/>
              </a:ext>
            </a:extLst>
          </p:cNvPr>
          <p:cNvPicPr>
            <a:picLocks noChangeAspect="1"/>
          </p:cNvPicPr>
          <p:nvPr/>
        </p:nvPicPr>
        <p:blipFill>
          <a:blip r:embed="rId2">
            <a:extLst>
              <a:ext uri="{28A0092B-C50C-407E-A947-70E740481C1C}">
                <a14:useLocalDpi xmlns:a14="http://schemas.microsoft.com/office/drawing/2010/main" val="0"/>
              </a:ext>
            </a:extLst>
          </a:blip>
          <a:srcRect t="4272" b="4272"/>
          <a:stretch>
            <a:fillRect/>
          </a:stretch>
        </p:blipFill>
        <p:spPr>
          <a:xfrm>
            <a:off x="7350839" y="2364353"/>
            <a:ext cx="1482567" cy="2439599"/>
          </a:xfrm>
          <a:prstGeom prst="rect">
            <a:avLst/>
          </a:prstGeom>
        </p:spPr>
      </p:pic>
      <p:sp>
        <p:nvSpPr>
          <p:cNvPr id="45" name="ZoneTexte 44">
            <a:extLst>
              <a:ext uri="{FF2B5EF4-FFF2-40B4-BE49-F238E27FC236}">
                <a16:creationId xmlns:a16="http://schemas.microsoft.com/office/drawing/2014/main" id="{28C5FE2C-FFB9-04F4-316C-5CD68BC05048}"/>
              </a:ext>
            </a:extLst>
          </p:cNvPr>
          <p:cNvSpPr txBox="1"/>
          <p:nvPr/>
        </p:nvSpPr>
        <p:spPr>
          <a:xfrm>
            <a:off x="740136" y="1158631"/>
            <a:ext cx="5562130" cy="2031325"/>
          </a:xfrm>
          <a:prstGeom prst="rect">
            <a:avLst/>
          </a:prstGeom>
          <a:noFill/>
        </p:spPr>
        <p:txBody>
          <a:bodyPr wrap="square" rtlCol="0">
            <a:spAutoFit/>
          </a:bodyPr>
          <a:lstStyle/>
          <a:p>
            <a:r>
              <a:rPr lang="fr-FR" sz="1400" dirty="0" err="1">
                <a:latin typeface="Roboto" panose="02000000000000000000" pitchFamily="2" charset="0"/>
                <a:ea typeface="Roboto" panose="02000000000000000000" pitchFamily="2" charset="0"/>
              </a:rPr>
              <a:t>WinRM</a:t>
            </a:r>
            <a:r>
              <a:rPr lang="fr-FR" sz="1400" dirty="0">
                <a:latin typeface="Roboto" panose="02000000000000000000" pitchFamily="2" charset="0"/>
                <a:ea typeface="Roboto" panose="02000000000000000000" pitchFamily="2" charset="0"/>
              </a:rPr>
              <a:t>(</a:t>
            </a:r>
            <a:r>
              <a:rPr lang="fr-BE" sz="1400" dirty="0">
                <a:latin typeface="Roboto" panose="02000000000000000000" pitchFamily="2" charset="0"/>
                <a:ea typeface="Roboto" panose="02000000000000000000" pitchFamily="2" charset="0"/>
              </a:rPr>
              <a:t>Windows </a:t>
            </a:r>
            <a:r>
              <a:rPr lang="fr-BE" sz="1400" dirty="0" err="1">
                <a:latin typeface="Roboto" panose="02000000000000000000" pitchFamily="2" charset="0"/>
                <a:ea typeface="Roboto" panose="02000000000000000000" pitchFamily="2" charset="0"/>
              </a:rPr>
              <a:t>Remote</a:t>
            </a:r>
            <a:r>
              <a:rPr lang="fr-BE" sz="1400" dirty="0">
                <a:latin typeface="Roboto" panose="02000000000000000000" pitchFamily="2" charset="0"/>
                <a:ea typeface="Roboto" panose="02000000000000000000" pitchFamily="2" charset="0"/>
              </a:rPr>
              <a:t>)</a:t>
            </a:r>
            <a:r>
              <a:rPr lang="fr-FR" sz="1400" b="1" dirty="0">
                <a:latin typeface="Roboto" panose="02000000000000000000" pitchFamily="2" charset="0"/>
                <a:ea typeface="Roboto" panose="02000000000000000000" pitchFamily="2" charset="0"/>
              </a:rPr>
              <a:t>est le protocole de gestion à distance des serveurs Windows </a:t>
            </a:r>
            <a:r>
              <a:rPr lang="fr-FR" sz="1400" dirty="0">
                <a:latin typeface="Roboto" panose="02000000000000000000" pitchFamily="2" charset="0"/>
                <a:ea typeface="Roboto" panose="02000000000000000000" pitchFamily="2" charset="0"/>
              </a:rPr>
              <a:t>Il permet de se connecter sur les machines et d'exécuter des commandes PowerShell. Il a pour avantage d'être nativement supporté par tous les équipements Windows.  </a:t>
            </a:r>
          </a:p>
          <a:p>
            <a:r>
              <a:rPr lang="fr-BE" sz="1400" dirty="0" err="1">
                <a:latin typeface="Roboto" panose="02000000000000000000" pitchFamily="2" charset="0"/>
                <a:ea typeface="Roboto" panose="02000000000000000000" pitchFamily="2" charset="0"/>
              </a:rPr>
              <a:t>Evil</a:t>
            </a:r>
            <a:r>
              <a:rPr lang="fr-BE" sz="1400" dirty="0">
                <a:latin typeface="Roboto" panose="02000000000000000000" pitchFamily="2" charset="0"/>
                <a:ea typeface="Roboto" panose="02000000000000000000" pitchFamily="2" charset="0"/>
              </a:rPr>
              <a:t>(</a:t>
            </a:r>
            <a:r>
              <a:rPr lang="fr-BE" sz="1400" dirty="0" err="1">
                <a:latin typeface="Roboto" panose="02000000000000000000" pitchFamily="2" charset="0"/>
                <a:ea typeface="Roboto" panose="02000000000000000000" pitchFamily="2" charset="0"/>
              </a:rPr>
              <a:t>WinRM</a:t>
            </a:r>
            <a:r>
              <a:rPr lang="fr-BE" sz="1400" dirty="0">
                <a:latin typeface="Roboto" panose="02000000000000000000" pitchFamily="2" charset="0"/>
                <a:ea typeface="Roboto" panose="02000000000000000000" pitchFamily="2" charset="0"/>
              </a:rPr>
              <a:t>) permet l’exploitation des serveurs </a:t>
            </a:r>
            <a:r>
              <a:rPr lang="fr-BE" sz="1400" dirty="0" err="1">
                <a:latin typeface="Roboto" panose="02000000000000000000" pitchFamily="2" charset="0"/>
                <a:ea typeface="Roboto" panose="02000000000000000000" pitchFamily="2" charset="0"/>
              </a:rPr>
              <a:t>windows</a:t>
            </a:r>
            <a:r>
              <a:rPr lang="fr-BE" sz="1400" dirty="0">
                <a:latin typeface="Roboto" panose="02000000000000000000" pitchFamily="2" charset="0"/>
                <a:ea typeface="Roboto" panose="02000000000000000000" pitchFamily="2" charset="0"/>
              </a:rPr>
              <a:t> il peux activer la connexion </a:t>
            </a:r>
            <a:r>
              <a:rPr lang="fr-BE" sz="1400" dirty="0" err="1">
                <a:latin typeface="Roboto" panose="02000000000000000000" pitchFamily="2" charset="0"/>
                <a:ea typeface="Roboto" panose="02000000000000000000" pitchFamily="2" charset="0"/>
              </a:rPr>
              <a:t>ssl</a:t>
            </a:r>
            <a:r>
              <a:rPr lang="fr-BE" sz="1400" dirty="0">
                <a:latin typeface="Roboto" panose="02000000000000000000" pitchFamily="2" charset="0"/>
                <a:ea typeface="Roboto" panose="02000000000000000000" pitchFamily="2" charset="0"/>
              </a:rPr>
              <a:t> , prendre diverse information sur le serveur , exécuter des scripts </a:t>
            </a:r>
            <a:r>
              <a:rPr lang="fr-BE" sz="1400" dirty="0" err="1">
                <a:latin typeface="Roboto" panose="02000000000000000000" pitchFamily="2" charset="0"/>
                <a:ea typeface="Roboto" panose="02000000000000000000" pitchFamily="2" charset="0"/>
              </a:rPr>
              <a:t>powershell</a:t>
            </a:r>
            <a:r>
              <a:rPr lang="fr-BE" sz="1400" dirty="0">
                <a:latin typeface="Roboto" panose="02000000000000000000" pitchFamily="2" charset="0"/>
                <a:ea typeface="Roboto" panose="02000000000000000000" pitchFamily="2" charset="0"/>
              </a:rPr>
              <a:t> , il permet aussi de </a:t>
            </a:r>
            <a:r>
              <a:rPr lang="fr-BE" sz="1400" dirty="0" err="1">
                <a:latin typeface="Roboto" panose="02000000000000000000" pitchFamily="2" charset="0"/>
                <a:ea typeface="Roboto" panose="02000000000000000000" pitchFamily="2" charset="0"/>
              </a:rPr>
              <a:t>telecharger</a:t>
            </a:r>
            <a:r>
              <a:rPr lang="fr-BE" sz="1400" dirty="0">
                <a:latin typeface="Roboto" panose="02000000000000000000" pitchFamily="2" charset="0"/>
                <a:ea typeface="Roboto" panose="02000000000000000000" pitchFamily="2" charset="0"/>
              </a:rPr>
              <a:t> des scripts/logiciels directement sur le serveur distant et d’</a:t>
            </a:r>
            <a:r>
              <a:rPr lang="fr-BE" sz="1400" dirty="0" err="1">
                <a:latin typeface="Roboto" panose="02000000000000000000" pitchFamily="2" charset="0"/>
                <a:ea typeface="Roboto" panose="02000000000000000000" pitchFamily="2" charset="0"/>
              </a:rPr>
              <a:t>executer</a:t>
            </a:r>
            <a:r>
              <a:rPr lang="fr-BE" sz="1400" dirty="0">
                <a:latin typeface="Roboto" panose="02000000000000000000" pitchFamily="2" charset="0"/>
                <a:ea typeface="Roboto" panose="02000000000000000000" pitchFamily="2" charset="0"/>
              </a:rPr>
              <a:t> des </a:t>
            </a:r>
            <a:r>
              <a:rPr lang="fr-BE" sz="1400" dirty="0" err="1">
                <a:latin typeface="Roboto" panose="02000000000000000000" pitchFamily="2" charset="0"/>
                <a:ea typeface="Roboto" panose="02000000000000000000" pitchFamily="2" charset="0"/>
              </a:rPr>
              <a:t>payloads</a:t>
            </a:r>
            <a:r>
              <a:rPr lang="fr-BE" sz="1400" dirty="0">
                <a:latin typeface="Roboto" panose="02000000000000000000" pitchFamily="2" charset="0"/>
                <a:ea typeface="Roboto" panose="02000000000000000000" pitchFamily="2" charset="0"/>
              </a:rPr>
              <a:t>…</a:t>
            </a:r>
            <a:endParaRPr lang="fr-FR" sz="1400" dirty="0">
              <a:latin typeface="Roboto" panose="02000000000000000000" pitchFamily="2" charset="0"/>
              <a:ea typeface="Roboto" panose="02000000000000000000" pitchFamily="2" charset="0"/>
            </a:endParaRPr>
          </a:p>
        </p:txBody>
      </p:sp>
      <p:sp>
        <p:nvSpPr>
          <p:cNvPr id="47" name="ZoneTexte 46">
            <a:extLst>
              <a:ext uri="{FF2B5EF4-FFF2-40B4-BE49-F238E27FC236}">
                <a16:creationId xmlns:a16="http://schemas.microsoft.com/office/drawing/2014/main" id="{653B038C-F55B-22CE-F10B-706ECC209A24}"/>
              </a:ext>
            </a:extLst>
          </p:cNvPr>
          <p:cNvSpPr txBox="1"/>
          <p:nvPr/>
        </p:nvSpPr>
        <p:spPr>
          <a:xfrm>
            <a:off x="666487" y="3429000"/>
            <a:ext cx="5562130" cy="492443"/>
          </a:xfrm>
          <a:prstGeom prst="rect">
            <a:avLst/>
          </a:prstGeom>
          <a:noFill/>
        </p:spPr>
        <p:txBody>
          <a:bodyPr wrap="square" rtlCol="0">
            <a:spAutoFit/>
          </a:bodyPr>
          <a:lstStyle/>
          <a:p>
            <a:r>
              <a:rPr lang="fr-FR" sz="1200" dirty="0">
                <a:latin typeface="Roboto" panose="02000000000000000000" pitchFamily="2" charset="0"/>
                <a:ea typeface="Roboto" panose="02000000000000000000" pitchFamily="2" charset="0"/>
              </a:rPr>
              <a:t>Ce programme </a:t>
            </a:r>
            <a:r>
              <a:rPr lang="fr-FR" sz="1400" dirty="0">
                <a:latin typeface="Roboto" panose="02000000000000000000" pitchFamily="2" charset="0"/>
                <a:ea typeface="Roboto" panose="02000000000000000000" pitchFamily="2" charset="0"/>
              </a:rPr>
              <a:t>peut</a:t>
            </a:r>
            <a:r>
              <a:rPr lang="fr-FR" sz="1200" dirty="0">
                <a:latin typeface="Roboto" panose="02000000000000000000" pitchFamily="2" charset="0"/>
                <a:ea typeface="Roboto" panose="02000000000000000000" pitchFamily="2" charset="0"/>
              </a:rPr>
              <a:t> être utilisé sur tous les serveurs Microsoft Windows avec cette fonctionnalité activée (généralement sur le port 5985)</a:t>
            </a:r>
            <a:endParaRPr lang="fr-BE" sz="1200" dirty="0">
              <a:latin typeface="Roboto" panose="02000000000000000000" pitchFamily="2" charset="0"/>
              <a:ea typeface="Roboto" panose="02000000000000000000" pitchFamily="2" charset="0"/>
            </a:endParaRPr>
          </a:p>
        </p:txBody>
      </p:sp>
      <p:pic>
        <p:nvPicPr>
          <p:cNvPr id="50" name="Image 49">
            <a:extLst>
              <a:ext uri="{FF2B5EF4-FFF2-40B4-BE49-F238E27FC236}">
                <a16:creationId xmlns:a16="http://schemas.microsoft.com/office/drawing/2014/main" id="{A9C6D5FC-D9CB-FFAD-939E-71E8BDA9A7F1}"/>
              </a:ext>
            </a:extLst>
          </p:cNvPr>
          <p:cNvPicPr>
            <a:picLocks noChangeAspect="1"/>
          </p:cNvPicPr>
          <p:nvPr/>
        </p:nvPicPr>
        <p:blipFill>
          <a:blip r:embed="rId3"/>
          <a:stretch>
            <a:fillRect/>
          </a:stretch>
        </p:blipFill>
        <p:spPr>
          <a:xfrm>
            <a:off x="69561" y="4021372"/>
            <a:ext cx="6102341" cy="2765322"/>
          </a:xfrm>
          <a:prstGeom prst="rect">
            <a:avLst/>
          </a:prstGeom>
        </p:spPr>
      </p:pic>
      <p:pic>
        <p:nvPicPr>
          <p:cNvPr id="52" name="Espace réservé pour une image  41">
            <a:extLst>
              <a:ext uri="{FF2B5EF4-FFF2-40B4-BE49-F238E27FC236}">
                <a16:creationId xmlns:a16="http://schemas.microsoft.com/office/drawing/2014/main" id="{EF43D990-FD9C-231E-076C-FE5F59025103}"/>
              </a:ext>
            </a:extLst>
          </p:cNvPr>
          <p:cNvPicPr>
            <a:picLocks noChangeAspect="1"/>
          </p:cNvPicPr>
          <p:nvPr/>
        </p:nvPicPr>
        <p:blipFill>
          <a:blip r:embed="rId2">
            <a:extLst>
              <a:ext uri="{28A0092B-C50C-407E-A947-70E740481C1C}">
                <a14:useLocalDpi xmlns:a14="http://schemas.microsoft.com/office/drawing/2010/main" val="0"/>
              </a:ext>
            </a:extLst>
          </a:blip>
          <a:srcRect t="4272" b="4272"/>
          <a:stretch>
            <a:fillRect/>
          </a:stretch>
        </p:blipFill>
        <p:spPr>
          <a:xfrm>
            <a:off x="0" y="0"/>
            <a:ext cx="845629" cy="1391502"/>
          </a:xfrm>
          <a:prstGeom prst="rect">
            <a:avLst/>
          </a:prstGeom>
        </p:spPr>
      </p:pic>
      <p:pic>
        <p:nvPicPr>
          <p:cNvPr id="54" name="Image 53">
            <a:extLst>
              <a:ext uri="{FF2B5EF4-FFF2-40B4-BE49-F238E27FC236}">
                <a16:creationId xmlns:a16="http://schemas.microsoft.com/office/drawing/2014/main" id="{AE8B4BA1-2BB3-E8A6-CD26-55E919ED4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6250" y="2127781"/>
            <a:ext cx="810977" cy="652375"/>
          </a:xfrm>
          <a:prstGeom prst="rect">
            <a:avLst/>
          </a:prstGeom>
        </p:spPr>
      </p:pic>
    </p:spTree>
    <p:extLst>
      <p:ext uri="{BB962C8B-B14F-4D97-AF65-F5344CB8AC3E}">
        <p14:creationId xmlns:p14="http://schemas.microsoft.com/office/powerpoint/2010/main" val="273794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C81F1D8B-6785-4299-836F-AD06C303E29A}"/>
              </a:ext>
            </a:extLst>
          </p:cNvPr>
          <p:cNvSpPr txBox="1"/>
          <p:nvPr/>
        </p:nvSpPr>
        <p:spPr>
          <a:xfrm>
            <a:off x="0" y="2163035"/>
            <a:ext cx="5326657" cy="830997"/>
          </a:xfrm>
          <a:prstGeom prst="rect">
            <a:avLst/>
          </a:prstGeom>
          <a:noFill/>
        </p:spPr>
        <p:txBody>
          <a:bodyPr wrap="square" rtlCol="0">
            <a:spAutoFit/>
          </a:bodyPr>
          <a:lstStyle/>
          <a:p>
            <a:r>
              <a:rPr lang="fr-FR" altLang="ko-KR" sz="1600" b="1" u="sng" dirty="0" err="1">
                <a:solidFill>
                  <a:srgbClr val="FF3300"/>
                </a:solidFill>
                <a:latin typeface="Roboto" panose="02000000000000000000" pitchFamily="2" charset="0"/>
                <a:ea typeface="Roboto" panose="02000000000000000000" pitchFamily="2" charset="0"/>
                <a:cs typeface="Arial" pitchFamily="34" charset="0"/>
              </a:rPr>
              <a:t>PedDump</a:t>
            </a:r>
            <a:r>
              <a:rPr lang="fr-FR" altLang="ko-KR" sz="1600" dirty="0">
                <a:solidFill>
                  <a:schemeClr val="tx1">
                    <a:lumMod val="85000"/>
                    <a:lumOff val="15000"/>
                  </a:schemeClr>
                </a:solidFill>
                <a:latin typeface="Roboto" panose="02000000000000000000" pitchFamily="2" charset="0"/>
                <a:ea typeface="Roboto" panose="02000000000000000000" pitchFamily="2" charset="0"/>
                <a:cs typeface="Arial" pitchFamily="34" charset="0"/>
              </a:rPr>
              <a:t> permet de vider les en-têtes, les sections…</a:t>
            </a:r>
          </a:p>
          <a:p>
            <a:r>
              <a:rPr lang="fr-FR" altLang="ko-KR" sz="1600" dirty="0">
                <a:solidFill>
                  <a:schemeClr val="tx1">
                    <a:lumMod val="85000"/>
                    <a:lumOff val="15000"/>
                  </a:schemeClr>
                </a:solidFill>
                <a:latin typeface="Roboto" panose="02000000000000000000" pitchFamily="2" charset="0"/>
                <a:ea typeface="Roboto" panose="02000000000000000000" pitchFamily="2" charset="0"/>
                <a:cs typeface="Arial" pitchFamily="34" charset="0"/>
              </a:rPr>
              <a:t>Mais aussi d’ extraire les ressources de win32 PE exe, dll, etc.</a:t>
            </a:r>
            <a:endParaRPr lang="en-US" altLang="ko-KR" sz="1600" dirty="0">
              <a:solidFill>
                <a:schemeClr val="tx1">
                  <a:lumMod val="85000"/>
                  <a:lumOff val="15000"/>
                </a:schemeClr>
              </a:solidFill>
              <a:latin typeface="Roboto" panose="02000000000000000000" pitchFamily="2" charset="0"/>
              <a:ea typeface="Roboto" panose="02000000000000000000" pitchFamily="2" charset="0"/>
              <a:cs typeface="Arial" pitchFamily="34" charset="0"/>
            </a:endParaRPr>
          </a:p>
        </p:txBody>
      </p:sp>
      <p:pic>
        <p:nvPicPr>
          <p:cNvPr id="75" name="Espace réservé pour une image  46">
            <a:extLst>
              <a:ext uri="{FF2B5EF4-FFF2-40B4-BE49-F238E27FC236}">
                <a16:creationId xmlns:a16="http://schemas.microsoft.com/office/drawing/2014/main" id="{128A3090-BFF6-B499-D52C-59B9A51B5CD3}"/>
              </a:ext>
            </a:extLst>
          </p:cNvPr>
          <p:cNvPicPr>
            <a:picLocks noChangeAspect="1"/>
          </p:cNvPicPr>
          <p:nvPr/>
        </p:nvPicPr>
        <p:blipFill>
          <a:blip r:embed="rId2">
            <a:extLst>
              <a:ext uri="{28A0092B-C50C-407E-A947-70E740481C1C}">
                <a14:useLocalDpi xmlns:a14="http://schemas.microsoft.com/office/drawing/2010/main" val="0"/>
              </a:ext>
            </a:extLst>
          </a:blip>
          <a:srcRect l="656" r="656"/>
          <a:stretch>
            <a:fillRect/>
          </a:stretch>
        </p:blipFill>
        <p:spPr>
          <a:xfrm>
            <a:off x="0" y="0"/>
            <a:ext cx="2124000" cy="2095028"/>
          </a:xfrm>
          <a:prstGeom prst="rect">
            <a:avLst/>
          </a:prstGeom>
        </p:spPr>
      </p:pic>
      <p:pic>
        <p:nvPicPr>
          <p:cNvPr id="79" name="Image 78">
            <a:extLst>
              <a:ext uri="{FF2B5EF4-FFF2-40B4-BE49-F238E27FC236}">
                <a16:creationId xmlns:a16="http://schemas.microsoft.com/office/drawing/2014/main" id="{C74CB6B3-03A3-3AFB-CCC3-1A2FC91FD05C}"/>
              </a:ext>
            </a:extLst>
          </p:cNvPr>
          <p:cNvPicPr>
            <a:picLocks noChangeAspect="1"/>
          </p:cNvPicPr>
          <p:nvPr/>
        </p:nvPicPr>
        <p:blipFill>
          <a:blip r:embed="rId3"/>
          <a:stretch>
            <a:fillRect/>
          </a:stretch>
        </p:blipFill>
        <p:spPr>
          <a:xfrm>
            <a:off x="5296161" y="212912"/>
            <a:ext cx="6457950" cy="6573370"/>
          </a:xfrm>
          <a:prstGeom prst="rect">
            <a:avLst/>
          </a:prstGeom>
        </p:spPr>
      </p:pic>
      <p:grpSp>
        <p:nvGrpSpPr>
          <p:cNvPr id="33" name="Group 32">
            <a:extLst>
              <a:ext uri="{FF2B5EF4-FFF2-40B4-BE49-F238E27FC236}">
                <a16:creationId xmlns:a16="http://schemas.microsoft.com/office/drawing/2014/main" id="{009BFDD0-4923-4D76-A2E0-18E0CC660462}"/>
              </a:ext>
            </a:extLst>
          </p:cNvPr>
          <p:cNvGrpSpPr/>
          <p:nvPr/>
        </p:nvGrpSpPr>
        <p:grpSpPr>
          <a:xfrm>
            <a:off x="6527334" y="1855694"/>
            <a:ext cx="3597749" cy="5251953"/>
            <a:chOff x="7907899" y="2308624"/>
            <a:chExt cx="3597749" cy="4951423"/>
          </a:xfrm>
        </p:grpSpPr>
        <p:sp>
          <p:nvSpPr>
            <p:cNvPr id="34" name="자유형: 도형 96">
              <a:extLst>
                <a:ext uri="{FF2B5EF4-FFF2-40B4-BE49-F238E27FC236}">
                  <a16:creationId xmlns:a16="http://schemas.microsoft.com/office/drawing/2014/main" id="{FBC0F355-2D4B-4EBE-838F-0690108AA72F}"/>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35" name="Donut 4">
              <a:extLst>
                <a:ext uri="{FF2B5EF4-FFF2-40B4-BE49-F238E27FC236}">
                  <a16:creationId xmlns:a16="http://schemas.microsoft.com/office/drawing/2014/main" id="{3152BDFF-172A-43EE-8C1E-F67F44872127}"/>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6" name="Round Same Side Corner Rectangle 5">
              <a:extLst>
                <a:ext uri="{FF2B5EF4-FFF2-40B4-BE49-F238E27FC236}">
                  <a16:creationId xmlns:a16="http://schemas.microsoft.com/office/drawing/2014/main" id="{2FBB1A01-C531-4B1F-9261-E0AEC7CD7387}"/>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81" name="Image 80">
            <a:extLst>
              <a:ext uri="{FF2B5EF4-FFF2-40B4-BE49-F238E27FC236}">
                <a16:creationId xmlns:a16="http://schemas.microsoft.com/office/drawing/2014/main" id="{BD3E7F12-62FE-7AD3-2761-865435DD6853}"/>
              </a:ext>
            </a:extLst>
          </p:cNvPr>
          <p:cNvPicPr>
            <a:picLocks noChangeAspect="1"/>
          </p:cNvPicPr>
          <p:nvPr/>
        </p:nvPicPr>
        <p:blipFill>
          <a:blip r:embed="rId4"/>
          <a:stretch>
            <a:fillRect/>
          </a:stretch>
        </p:blipFill>
        <p:spPr>
          <a:xfrm>
            <a:off x="138758" y="3158271"/>
            <a:ext cx="5045679" cy="3387758"/>
          </a:xfrm>
          <a:prstGeom prst="rect">
            <a:avLst/>
          </a:prstGeom>
        </p:spPr>
      </p:pic>
    </p:spTree>
    <p:extLst>
      <p:ext uri="{BB962C8B-B14F-4D97-AF65-F5344CB8AC3E}">
        <p14:creationId xmlns:p14="http://schemas.microsoft.com/office/powerpoint/2010/main" val="1557309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0C2FF847-7122-E69F-5E3F-412A836F8460}"/>
              </a:ext>
            </a:extLst>
          </p:cNvPr>
          <p:cNvSpPr txBox="1"/>
          <p:nvPr/>
        </p:nvSpPr>
        <p:spPr>
          <a:xfrm>
            <a:off x="206189" y="1387821"/>
            <a:ext cx="5244353" cy="1477328"/>
          </a:xfrm>
          <a:prstGeom prst="rect">
            <a:avLst/>
          </a:prstGeom>
          <a:noFill/>
        </p:spPr>
        <p:txBody>
          <a:bodyPr wrap="square" rtlCol="0">
            <a:spAutoFit/>
          </a:bodyPr>
          <a:lstStyle/>
          <a:p>
            <a:endParaRPr lang="fr-FR"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Est un outil capable d'extraire tous les points de terminaison d'URL d'une application ,</a:t>
            </a:r>
          </a:p>
          <a:p>
            <a:r>
              <a:rPr lang="fr-FR" dirty="0">
                <a:latin typeface="Roboto" panose="02000000000000000000" pitchFamily="2" charset="0"/>
                <a:ea typeface="Roboto" panose="02000000000000000000" pitchFamily="2" charset="0"/>
              </a:rPr>
              <a:t>et de les transférer simplement vers la ligne de commande(Dossier indiqués).</a:t>
            </a:r>
            <a:endParaRPr lang="fr-BE" dirty="0">
              <a:latin typeface="Roboto" panose="02000000000000000000" pitchFamily="2" charset="0"/>
              <a:ea typeface="Roboto" panose="02000000000000000000" pitchFamily="2" charset="0"/>
            </a:endParaRPr>
          </a:p>
        </p:txBody>
      </p:sp>
      <p:sp>
        <p:nvSpPr>
          <p:cNvPr id="11" name="ZoneTexte 10">
            <a:extLst>
              <a:ext uri="{FF2B5EF4-FFF2-40B4-BE49-F238E27FC236}">
                <a16:creationId xmlns:a16="http://schemas.microsoft.com/office/drawing/2014/main" id="{6A6C0DCD-AB4A-C8E8-0FA3-B5FDF04DE5F7}"/>
              </a:ext>
            </a:extLst>
          </p:cNvPr>
          <p:cNvSpPr txBox="1"/>
          <p:nvPr/>
        </p:nvSpPr>
        <p:spPr>
          <a:xfrm>
            <a:off x="0" y="3718679"/>
            <a:ext cx="5262850" cy="313932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Collecte les URL en parcourant chaque page de l'application</a:t>
            </a:r>
          </a:p>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Collecte les URL de la machine </a:t>
            </a:r>
            <a:r>
              <a:rPr lang="fr-FR" dirty="0" err="1">
                <a:latin typeface="Roboto" panose="02000000000000000000" pitchFamily="2" charset="0"/>
                <a:ea typeface="Roboto" panose="02000000000000000000" pitchFamily="2" charset="0"/>
              </a:rPr>
              <a:t>wayback</a:t>
            </a:r>
            <a:endParaRPr lang="fr-FR"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Collecte les URL de robots.txt</a:t>
            </a:r>
          </a:p>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Collecte les URL de sitemap.xml</a:t>
            </a:r>
          </a:p>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Découverte de nouveaux domaines et sous-domaines appartenant à la cible</a:t>
            </a:r>
          </a:p>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Peut exporter les résultats dans des fichiers contenant des requêtes HTTP brutes, qui peuvent être analysées par d'autres outils tels que </a:t>
            </a:r>
            <a:r>
              <a:rPr lang="fr-FR" dirty="0" err="1">
                <a:latin typeface="Roboto" panose="02000000000000000000" pitchFamily="2" charset="0"/>
                <a:ea typeface="Roboto" panose="02000000000000000000" pitchFamily="2" charset="0"/>
              </a:rPr>
              <a:t>SQLMap</a:t>
            </a:r>
            <a:r>
              <a:rPr lang="fr-FR" dirty="0">
                <a:latin typeface="Roboto" panose="02000000000000000000" pitchFamily="2" charset="0"/>
                <a:ea typeface="Roboto" panose="02000000000000000000" pitchFamily="2" charset="0"/>
              </a:rPr>
              <a:t> </a:t>
            </a:r>
            <a:endParaRPr lang="fr-BE" dirty="0">
              <a:latin typeface="Roboto" panose="02000000000000000000" pitchFamily="2" charset="0"/>
              <a:ea typeface="Roboto" panose="02000000000000000000" pitchFamily="2" charset="0"/>
            </a:endParaRPr>
          </a:p>
        </p:txBody>
      </p:sp>
      <p:sp>
        <p:nvSpPr>
          <p:cNvPr id="12" name="ZoneTexte 11">
            <a:extLst>
              <a:ext uri="{FF2B5EF4-FFF2-40B4-BE49-F238E27FC236}">
                <a16:creationId xmlns:a16="http://schemas.microsoft.com/office/drawing/2014/main" id="{3EC69231-142E-2F9C-EA06-B480942D1728}"/>
              </a:ext>
            </a:extLst>
          </p:cNvPr>
          <p:cNvSpPr txBox="1"/>
          <p:nvPr/>
        </p:nvSpPr>
        <p:spPr>
          <a:xfrm>
            <a:off x="268942" y="3139321"/>
            <a:ext cx="4563036" cy="369332"/>
          </a:xfrm>
          <a:prstGeom prst="rect">
            <a:avLst/>
          </a:prstGeom>
          <a:noFill/>
        </p:spPr>
        <p:txBody>
          <a:bodyPr wrap="square" rtlCol="0">
            <a:spAutoFit/>
          </a:bodyPr>
          <a:lstStyle/>
          <a:p>
            <a:r>
              <a:rPr lang="fr-BE" b="1" u="sng" dirty="0">
                <a:latin typeface="Roboto" panose="02000000000000000000" pitchFamily="2" charset="0"/>
                <a:ea typeface="Roboto" panose="02000000000000000000" pitchFamily="2" charset="0"/>
              </a:rPr>
              <a:t>Fonctionnalités du </a:t>
            </a:r>
            <a:r>
              <a:rPr lang="fr-BE" b="1" u="sng" dirty="0" err="1">
                <a:latin typeface="Roboto" panose="02000000000000000000" pitchFamily="2" charset="0"/>
                <a:ea typeface="Roboto" panose="02000000000000000000" pitchFamily="2" charset="0"/>
              </a:rPr>
              <a:t>HakRawler</a:t>
            </a:r>
            <a:endParaRPr lang="fr-BE" b="1" u="sng" dirty="0">
              <a:latin typeface="Roboto" panose="02000000000000000000" pitchFamily="2" charset="0"/>
              <a:ea typeface="Roboto" panose="02000000000000000000" pitchFamily="2" charset="0"/>
            </a:endParaRPr>
          </a:p>
        </p:txBody>
      </p:sp>
      <p:sp>
        <p:nvSpPr>
          <p:cNvPr id="13" name="ZoneTexte 12">
            <a:extLst>
              <a:ext uri="{FF2B5EF4-FFF2-40B4-BE49-F238E27FC236}">
                <a16:creationId xmlns:a16="http://schemas.microsoft.com/office/drawing/2014/main" id="{3BEB15A6-6FA6-4133-B772-5030B821727F}"/>
              </a:ext>
            </a:extLst>
          </p:cNvPr>
          <p:cNvSpPr txBox="1"/>
          <p:nvPr/>
        </p:nvSpPr>
        <p:spPr>
          <a:xfrm>
            <a:off x="206189" y="1295093"/>
            <a:ext cx="4419600" cy="369332"/>
          </a:xfrm>
          <a:prstGeom prst="rect">
            <a:avLst/>
          </a:prstGeom>
          <a:noFill/>
        </p:spPr>
        <p:txBody>
          <a:bodyPr wrap="square" rtlCol="0">
            <a:spAutoFit/>
          </a:bodyPr>
          <a:lstStyle/>
          <a:p>
            <a:r>
              <a:rPr lang="fr-BE" b="1" u="sng" dirty="0" err="1">
                <a:solidFill>
                  <a:srgbClr val="FF0000"/>
                </a:solidFill>
                <a:latin typeface="Roboto" panose="02000000000000000000" pitchFamily="2" charset="0"/>
                <a:ea typeface="Roboto" panose="02000000000000000000" pitchFamily="2" charset="0"/>
              </a:rPr>
              <a:t>HakRawler</a:t>
            </a:r>
            <a:endParaRPr lang="fr-BE" b="1" u="sng" dirty="0">
              <a:solidFill>
                <a:srgbClr val="FF0000"/>
              </a:solidFill>
              <a:latin typeface="Roboto" panose="02000000000000000000" pitchFamily="2" charset="0"/>
              <a:ea typeface="Roboto" panose="02000000000000000000" pitchFamily="2" charset="0"/>
            </a:endParaRPr>
          </a:p>
        </p:txBody>
      </p:sp>
      <p:pic>
        <p:nvPicPr>
          <p:cNvPr id="15" name="Image 14">
            <a:extLst>
              <a:ext uri="{FF2B5EF4-FFF2-40B4-BE49-F238E27FC236}">
                <a16:creationId xmlns:a16="http://schemas.microsoft.com/office/drawing/2014/main" id="{7D4D09F8-7BFA-F071-F266-BCBF15D9ABF9}"/>
              </a:ext>
            </a:extLst>
          </p:cNvPr>
          <p:cNvPicPr>
            <a:picLocks noChangeAspect="1"/>
          </p:cNvPicPr>
          <p:nvPr/>
        </p:nvPicPr>
        <p:blipFill>
          <a:blip r:embed="rId2"/>
          <a:stretch>
            <a:fillRect/>
          </a:stretch>
        </p:blipFill>
        <p:spPr>
          <a:xfrm>
            <a:off x="268942" y="-18159"/>
            <a:ext cx="3792069" cy="1104900"/>
          </a:xfrm>
          <a:prstGeom prst="rect">
            <a:avLst/>
          </a:prstGeom>
        </p:spPr>
      </p:pic>
      <p:pic>
        <p:nvPicPr>
          <p:cNvPr id="18" name="Image 17">
            <a:extLst>
              <a:ext uri="{FF2B5EF4-FFF2-40B4-BE49-F238E27FC236}">
                <a16:creationId xmlns:a16="http://schemas.microsoft.com/office/drawing/2014/main" id="{67B253CD-3CF1-976F-6CEF-D39F347E5194}"/>
              </a:ext>
            </a:extLst>
          </p:cNvPr>
          <p:cNvPicPr>
            <a:picLocks noChangeAspect="1"/>
          </p:cNvPicPr>
          <p:nvPr/>
        </p:nvPicPr>
        <p:blipFill>
          <a:blip r:embed="rId3"/>
          <a:stretch>
            <a:fillRect/>
          </a:stretch>
        </p:blipFill>
        <p:spPr>
          <a:xfrm>
            <a:off x="5437766" y="0"/>
            <a:ext cx="6754234" cy="7037294"/>
          </a:xfrm>
          <a:prstGeom prst="rect">
            <a:avLst/>
          </a:prstGeom>
        </p:spPr>
      </p:pic>
    </p:spTree>
    <p:extLst>
      <p:ext uri="{BB962C8B-B14F-4D97-AF65-F5344CB8AC3E}">
        <p14:creationId xmlns:p14="http://schemas.microsoft.com/office/powerpoint/2010/main" val="220082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D0A70E7-80C1-78AD-7256-DF5D2A8EB82B}"/>
              </a:ext>
            </a:extLst>
          </p:cNvPr>
          <p:cNvPicPr>
            <a:picLocks noChangeAspect="1"/>
          </p:cNvPicPr>
          <p:nvPr/>
        </p:nvPicPr>
        <p:blipFill>
          <a:blip r:embed="rId2"/>
          <a:stretch>
            <a:fillRect/>
          </a:stretch>
        </p:blipFill>
        <p:spPr>
          <a:xfrm>
            <a:off x="1" y="2411506"/>
            <a:ext cx="9269506" cy="4446494"/>
          </a:xfrm>
          <a:prstGeom prst="rect">
            <a:avLst/>
          </a:prstGeom>
        </p:spPr>
      </p:pic>
      <p:sp>
        <p:nvSpPr>
          <p:cNvPr id="5" name="ZoneTexte 4">
            <a:extLst>
              <a:ext uri="{FF2B5EF4-FFF2-40B4-BE49-F238E27FC236}">
                <a16:creationId xmlns:a16="http://schemas.microsoft.com/office/drawing/2014/main" id="{5137C5E2-E5EA-D08A-FABF-2264BEAFE216}"/>
              </a:ext>
            </a:extLst>
          </p:cNvPr>
          <p:cNvSpPr txBox="1"/>
          <p:nvPr/>
        </p:nvSpPr>
        <p:spPr>
          <a:xfrm>
            <a:off x="80683" y="1979421"/>
            <a:ext cx="9269506" cy="369332"/>
          </a:xfrm>
          <a:prstGeom prst="rect">
            <a:avLst/>
          </a:prstGeom>
          <a:noFill/>
        </p:spPr>
        <p:txBody>
          <a:bodyPr wrap="square" rtlCol="0">
            <a:spAutoFit/>
          </a:bodyPr>
          <a:lstStyle/>
          <a:p>
            <a:r>
              <a:rPr lang="fr-BE" b="1" u="sng" dirty="0">
                <a:latin typeface="Roboto" panose="02000000000000000000" pitchFamily="2" charset="0"/>
                <a:ea typeface="Roboto" panose="02000000000000000000" pitchFamily="2" charset="0"/>
              </a:rPr>
              <a:t>Nouveautés mise à jour 2022.3  Kali Linux </a:t>
            </a:r>
          </a:p>
        </p:txBody>
      </p:sp>
      <p:pic>
        <p:nvPicPr>
          <p:cNvPr id="4098" name="Picture 2" descr="Logo de Kali Linux - Atomrace">
            <a:extLst>
              <a:ext uri="{FF2B5EF4-FFF2-40B4-BE49-F238E27FC236}">
                <a16:creationId xmlns:a16="http://schemas.microsoft.com/office/drawing/2014/main" id="{CD846E79-2E05-CAF3-9649-F57AC5668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71" y="62753"/>
            <a:ext cx="2498629" cy="178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8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ali Linux 2022.1 Release (Visual Updates, Kali Everything ISOs, Legacy  SSH) | Kali Linux Blog">
            <a:extLst>
              <a:ext uri="{FF2B5EF4-FFF2-40B4-BE49-F238E27FC236}">
                <a16:creationId xmlns:a16="http://schemas.microsoft.com/office/drawing/2014/main" id="{572B1018-F72E-6E06-4C77-A63F887E9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4EE80A6-4E1A-F3BB-CA1B-F7A7E3D11FE0}"/>
              </a:ext>
            </a:extLst>
          </p:cNvPr>
          <p:cNvPicPr>
            <a:picLocks noChangeAspect="1"/>
          </p:cNvPicPr>
          <p:nvPr/>
        </p:nvPicPr>
        <p:blipFill>
          <a:blip r:embed="rId3"/>
          <a:stretch>
            <a:fillRect/>
          </a:stretch>
        </p:blipFill>
        <p:spPr>
          <a:xfrm>
            <a:off x="0" y="3325906"/>
            <a:ext cx="2402541" cy="3532094"/>
          </a:xfrm>
          <a:prstGeom prst="rect">
            <a:avLst/>
          </a:prstGeom>
        </p:spPr>
      </p:pic>
      <p:sp>
        <p:nvSpPr>
          <p:cNvPr id="10" name="ZoneTexte 9">
            <a:extLst>
              <a:ext uri="{FF2B5EF4-FFF2-40B4-BE49-F238E27FC236}">
                <a16:creationId xmlns:a16="http://schemas.microsoft.com/office/drawing/2014/main" id="{50EE4525-64DA-E2EF-2F0E-3F1406683F6D}"/>
              </a:ext>
            </a:extLst>
          </p:cNvPr>
          <p:cNvSpPr txBox="1"/>
          <p:nvPr/>
        </p:nvSpPr>
        <p:spPr>
          <a:xfrm>
            <a:off x="6096000" y="886667"/>
            <a:ext cx="5773273" cy="400110"/>
          </a:xfrm>
          <a:prstGeom prst="rect">
            <a:avLst/>
          </a:prstGeom>
          <a:noFill/>
        </p:spPr>
        <p:txBody>
          <a:bodyPr wrap="square">
            <a:spAutoFit/>
          </a:bodyPr>
          <a:lstStyle/>
          <a:p>
            <a:r>
              <a:rPr lang="fr-BE" sz="2000" b="1" dirty="0">
                <a:solidFill>
                  <a:srgbClr val="7030A0"/>
                </a:solidFill>
              </a:rPr>
              <a:t>https://discord.com/invite/jwhaVmy74p</a:t>
            </a:r>
          </a:p>
        </p:txBody>
      </p:sp>
      <p:sp>
        <p:nvSpPr>
          <p:cNvPr id="11" name="Rectangle 10">
            <a:extLst>
              <a:ext uri="{FF2B5EF4-FFF2-40B4-BE49-F238E27FC236}">
                <a16:creationId xmlns:a16="http://schemas.microsoft.com/office/drawing/2014/main" id="{208266C8-5CBE-5083-634E-DB4DB1E647EB}"/>
              </a:ext>
            </a:extLst>
          </p:cNvPr>
          <p:cNvSpPr/>
          <p:nvPr/>
        </p:nvSpPr>
        <p:spPr>
          <a:xfrm>
            <a:off x="6096000" y="699292"/>
            <a:ext cx="4868117" cy="8740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13" name="Image 12">
            <a:extLst>
              <a:ext uri="{FF2B5EF4-FFF2-40B4-BE49-F238E27FC236}">
                <a16:creationId xmlns:a16="http://schemas.microsoft.com/office/drawing/2014/main" id="{F05F100B-4D13-06ED-F5EE-E07BC22DEC81}"/>
              </a:ext>
            </a:extLst>
          </p:cNvPr>
          <p:cNvPicPr>
            <a:picLocks noChangeAspect="1"/>
          </p:cNvPicPr>
          <p:nvPr/>
        </p:nvPicPr>
        <p:blipFill>
          <a:blip r:embed="rId4"/>
          <a:stretch>
            <a:fillRect/>
          </a:stretch>
        </p:blipFill>
        <p:spPr>
          <a:xfrm>
            <a:off x="2402541" y="573148"/>
            <a:ext cx="2125014" cy="6275296"/>
          </a:xfrm>
          <a:prstGeom prst="rect">
            <a:avLst/>
          </a:prstGeom>
        </p:spPr>
      </p:pic>
      <p:pic>
        <p:nvPicPr>
          <p:cNvPr id="15" name="Image 14">
            <a:extLst>
              <a:ext uri="{FF2B5EF4-FFF2-40B4-BE49-F238E27FC236}">
                <a16:creationId xmlns:a16="http://schemas.microsoft.com/office/drawing/2014/main" id="{B050B414-72DD-26A8-34FD-0309222098DC}"/>
              </a:ext>
            </a:extLst>
          </p:cNvPr>
          <p:cNvPicPr>
            <a:picLocks noChangeAspect="1"/>
          </p:cNvPicPr>
          <p:nvPr/>
        </p:nvPicPr>
        <p:blipFill>
          <a:blip r:embed="rId5"/>
          <a:stretch>
            <a:fillRect/>
          </a:stretch>
        </p:blipFill>
        <p:spPr>
          <a:xfrm>
            <a:off x="4527555" y="1828800"/>
            <a:ext cx="7368610" cy="5029200"/>
          </a:xfrm>
          <a:prstGeom prst="rect">
            <a:avLst/>
          </a:prstGeom>
        </p:spPr>
      </p:pic>
    </p:spTree>
    <p:extLst>
      <p:ext uri="{BB962C8B-B14F-4D97-AF65-F5344CB8AC3E}">
        <p14:creationId xmlns:p14="http://schemas.microsoft.com/office/powerpoint/2010/main" val="3625177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879959"/>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EE18F-6540-406B-BD7B-288F5381E69D}"/>
              </a:ext>
            </a:extLst>
          </p:cNvPr>
          <p:cNvSpPr txBox="1"/>
          <p:nvPr/>
        </p:nvSpPr>
        <p:spPr>
          <a:xfrm>
            <a:off x="573550" y="829394"/>
            <a:ext cx="3031716" cy="523220"/>
          </a:xfrm>
          <a:prstGeom prst="rect">
            <a:avLst/>
          </a:prstGeom>
          <a:noFill/>
        </p:spPr>
        <p:txBody>
          <a:bodyPr wrap="square" rtlCol="0" anchor="ctr">
            <a:spAutoFit/>
          </a:bodyPr>
          <a:lstStyle/>
          <a:p>
            <a:r>
              <a:rPr lang="fr-FR" altLang="ko-KR" sz="2800" b="1" u="sng" dirty="0">
                <a:solidFill>
                  <a:schemeClr val="bg1"/>
                </a:solidFill>
                <a:cs typeface="Arial" pitchFamily="34" charset="0"/>
              </a:rPr>
              <a:t>Ressources : </a:t>
            </a:r>
            <a:endParaRPr lang="ko-KR" altLang="en-US" sz="2800" b="1" u="sng" dirty="0">
              <a:solidFill>
                <a:schemeClr val="bg1"/>
              </a:solidFill>
              <a:cs typeface="Arial" pitchFamily="34" charset="0"/>
            </a:endParaRPr>
          </a:p>
        </p:txBody>
      </p:sp>
      <p:sp>
        <p:nvSpPr>
          <p:cNvPr id="8" name="ZoneTexte 7">
            <a:extLst>
              <a:ext uri="{FF2B5EF4-FFF2-40B4-BE49-F238E27FC236}">
                <a16:creationId xmlns:a16="http://schemas.microsoft.com/office/drawing/2014/main" id="{94625CBC-484F-BA2A-BDCB-021F0A8CACEF}"/>
              </a:ext>
            </a:extLst>
          </p:cNvPr>
          <p:cNvSpPr txBox="1"/>
          <p:nvPr/>
        </p:nvSpPr>
        <p:spPr>
          <a:xfrm>
            <a:off x="573550" y="1445049"/>
            <a:ext cx="12138403" cy="5139869"/>
          </a:xfrm>
          <a:prstGeom prst="rect">
            <a:avLst/>
          </a:prstGeom>
          <a:noFill/>
        </p:spPr>
        <p:txBody>
          <a:bodyPr wrap="square">
            <a:spAutoFit/>
          </a:bodyPr>
          <a:lstStyle/>
          <a:p>
            <a:r>
              <a:rPr lang="en-US" b="1" u="sng" dirty="0">
                <a:solidFill>
                  <a:srgbClr val="0070C0"/>
                </a:solidFill>
              </a:rPr>
              <a:t>Resources :</a:t>
            </a:r>
          </a:p>
          <a:p>
            <a:r>
              <a:rPr lang="en-US" sz="1200" b="1" dirty="0">
                <a:solidFill>
                  <a:srgbClr val="FF3300"/>
                </a:solidFill>
              </a:rPr>
              <a:t> </a:t>
            </a:r>
          </a:p>
          <a:p>
            <a:r>
              <a:rPr lang="en-US" sz="1200" b="1" dirty="0" err="1">
                <a:solidFill>
                  <a:srgbClr val="0070C0"/>
                </a:solidFill>
              </a:rPr>
              <a:t>PedDump</a:t>
            </a:r>
            <a:r>
              <a:rPr lang="en-US" sz="1200" b="1" dirty="0">
                <a:solidFill>
                  <a:srgbClr val="0070C0"/>
                </a:solidFill>
              </a:rPr>
              <a:t> :</a:t>
            </a:r>
            <a:r>
              <a:rPr lang="en-US" sz="1200" b="1" dirty="0">
                <a:solidFill>
                  <a:srgbClr val="FF3300"/>
                </a:solidFill>
              </a:rPr>
              <a:t> </a:t>
            </a:r>
            <a:r>
              <a:rPr lang="en-US" sz="1200" b="1" dirty="0">
                <a:solidFill>
                  <a:srgbClr val="FFFF00"/>
                </a:solidFill>
              </a:rPr>
              <a:t>https://www.rubydoc.info/gems/pedump/0.5.1</a:t>
            </a:r>
          </a:p>
          <a:p>
            <a:endParaRPr lang="en-US" sz="1200" b="1" dirty="0">
              <a:solidFill>
                <a:srgbClr val="FF3300"/>
              </a:solidFill>
            </a:endParaRPr>
          </a:p>
          <a:p>
            <a:r>
              <a:rPr lang="en-US" sz="1200" b="1" dirty="0" err="1">
                <a:solidFill>
                  <a:srgbClr val="0070C0"/>
                </a:solidFill>
              </a:rPr>
              <a:t>SparrowWifi</a:t>
            </a:r>
            <a:r>
              <a:rPr lang="en-US" sz="1200" b="1" dirty="0">
                <a:solidFill>
                  <a:srgbClr val="0070C0"/>
                </a:solidFill>
              </a:rPr>
              <a:t> : </a:t>
            </a:r>
            <a:r>
              <a:rPr lang="en-US" sz="1200" b="1" dirty="0">
                <a:solidFill>
                  <a:srgbClr val="FFFF00"/>
                </a:solidFill>
                <a:hlinkClick r:id="rId2">
                  <a:extLst>
                    <a:ext uri="{A12FA001-AC4F-418D-AE19-62706E023703}">
                      <ahyp:hlinkClr xmlns:ahyp="http://schemas.microsoft.com/office/drawing/2018/hyperlinkcolor" val="tx"/>
                    </a:ext>
                  </a:extLst>
                </a:hlinkClick>
              </a:rPr>
              <a:t>https://github.com/ghostop14/sparrow-wifi#installation</a:t>
            </a:r>
            <a:endParaRPr lang="en-US" sz="1200" b="1" dirty="0">
              <a:solidFill>
                <a:srgbClr val="FFFF00"/>
              </a:solidFill>
            </a:endParaRPr>
          </a:p>
          <a:p>
            <a:endParaRPr lang="en-US" sz="1200" b="1" dirty="0">
              <a:solidFill>
                <a:srgbClr val="FF3300"/>
              </a:solidFill>
            </a:endParaRPr>
          </a:p>
          <a:p>
            <a:r>
              <a:rPr lang="en-US" sz="1200" b="1" dirty="0" err="1">
                <a:solidFill>
                  <a:srgbClr val="0070C0"/>
                </a:solidFill>
              </a:rPr>
              <a:t>PhpSploit</a:t>
            </a:r>
            <a:r>
              <a:rPr lang="en-US" sz="1200" b="1" dirty="0">
                <a:solidFill>
                  <a:srgbClr val="0070C0"/>
                </a:solidFill>
              </a:rPr>
              <a:t> : </a:t>
            </a:r>
            <a:r>
              <a:rPr lang="en-US" sz="1200" b="1" dirty="0">
                <a:solidFill>
                  <a:srgbClr val="FFFF00"/>
                </a:solidFill>
              </a:rPr>
              <a:t>https://securityonline.info/phpsploit-stealth-post-exploitation-framework/</a:t>
            </a:r>
          </a:p>
          <a:p>
            <a:endParaRPr lang="en-US" sz="1200" b="1" dirty="0">
              <a:solidFill>
                <a:srgbClr val="FF3300"/>
              </a:solidFill>
            </a:endParaRPr>
          </a:p>
          <a:p>
            <a:r>
              <a:rPr lang="en-US" sz="1200" b="1" dirty="0" err="1">
                <a:solidFill>
                  <a:srgbClr val="0070C0"/>
                </a:solidFill>
              </a:rPr>
              <a:t>BruteShark</a:t>
            </a:r>
            <a:r>
              <a:rPr lang="en-US" sz="1200" b="1" dirty="0">
                <a:solidFill>
                  <a:srgbClr val="0070C0"/>
                </a:solidFill>
              </a:rPr>
              <a:t> : </a:t>
            </a:r>
            <a:r>
              <a:rPr lang="en-US" sz="1200" b="1" dirty="0">
                <a:solidFill>
                  <a:srgbClr val="FFFF00"/>
                </a:solidFill>
              </a:rPr>
              <a:t>https://itigic.com/fr/bruteshark-free-network-forensic-analysis-program-to-view-traffic/</a:t>
            </a:r>
          </a:p>
          <a:p>
            <a:r>
              <a:rPr lang="en-US" sz="1200" b="1" dirty="0">
                <a:solidFill>
                  <a:srgbClr val="FFFF00"/>
                </a:solidFill>
              </a:rPr>
              <a:t>&amp;</a:t>
            </a:r>
          </a:p>
          <a:p>
            <a:r>
              <a:rPr lang="en-US" sz="1200" b="1" dirty="0">
                <a:solidFill>
                  <a:srgbClr val="FFFF00"/>
                </a:solidFill>
              </a:rPr>
              <a:t>https://github.com/odedshimon/BruteShark</a:t>
            </a:r>
          </a:p>
          <a:p>
            <a:endParaRPr lang="en-US" sz="1200" b="1" dirty="0">
              <a:solidFill>
                <a:srgbClr val="FF3300"/>
              </a:solidFill>
            </a:endParaRPr>
          </a:p>
          <a:p>
            <a:r>
              <a:rPr lang="en-US" sz="1200" b="1" dirty="0">
                <a:solidFill>
                  <a:srgbClr val="0070C0"/>
                </a:solidFill>
              </a:rPr>
              <a:t>Evil Win-RM :</a:t>
            </a:r>
            <a:r>
              <a:rPr lang="en-US" sz="1200" b="1" dirty="0">
                <a:solidFill>
                  <a:srgbClr val="FF3300"/>
                </a:solidFill>
              </a:rPr>
              <a:t> </a:t>
            </a:r>
            <a:r>
              <a:rPr lang="en-US" sz="1200" b="1" dirty="0">
                <a:solidFill>
                  <a:srgbClr val="FFFF00"/>
                </a:solidFill>
              </a:rPr>
              <a:t>https://github.com/Hackplayers/evil-winrm</a:t>
            </a:r>
          </a:p>
          <a:p>
            <a:endParaRPr lang="en-US" sz="1200" b="1" dirty="0">
              <a:solidFill>
                <a:srgbClr val="FF3300"/>
              </a:solidFill>
            </a:endParaRPr>
          </a:p>
          <a:p>
            <a:r>
              <a:rPr lang="en-US" sz="1200" b="1" dirty="0" err="1">
                <a:solidFill>
                  <a:srgbClr val="0070C0"/>
                </a:solidFill>
              </a:rPr>
              <a:t>HackRawler</a:t>
            </a:r>
            <a:r>
              <a:rPr lang="en-US" sz="1200" b="1" dirty="0">
                <a:solidFill>
                  <a:srgbClr val="0070C0"/>
                </a:solidFill>
              </a:rPr>
              <a:t>  : </a:t>
            </a:r>
            <a:r>
              <a:rPr lang="en-US" sz="1200" b="1" dirty="0">
                <a:solidFill>
                  <a:srgbClr val="FFFF00"/>
                </a:solidFill>
              </a:rPr>
              <a:t>https://hakluke.medium.com/introducing-hakrawler-a-fast-web-crawler-for-hackers-ff799955f134</a:t>
            </a:r>
          </a:p>
          <a:p>
            <a:endParaRPr lang="en-US" sz="1200" b="1" dirty="0">
              <a:solidFill>
                <a:srgbClr val="FF3300"/>
              </a:solidFill>
            </a:endParaRPr>
          </a:p>
          <a:p>
            <a:r>
              <a:rPr lang="en-US" sz="1200" b="1" dirty="0">
                <a:solidFill>
                  <a:srgbClr val="0070C0"/>
                </a:solidFill>
              </a:rPr>
              <a:t>HTTPX : </a:t>
            </a:r>
            <a:r>
              <a:rPr lang="en-US" sz="1200" b="1" dirty="0">
                <a:solidFill>
                  <a:srgbClr val="FFFF00"/>
                </a:solidFill>
              </a:rPr>
              <a:t>https://www.python-httpx.org/</a:t>
            </a:r>
          </a:p>
          <a:p>
            <a:endParaRPr lang="en-US" sz="1200" b="1" dirty="0">
              <a:solidFill>
                <a:srgbClr val="FF3300"/>
              </a:solidFill>
            </a:endParaRPr>
          </a:p>
          <a:p>
            <a:r>
              <a:rPr lang="en-US" sz="1200" b="1" dirty="0" err="1">
                <a:solidFill>
                  <a:srgbClr val="0070C0"/>
                </a:solidFill>
              </a:rPr>
              <a:t>LapsDumper</a:t>
            </a:r>
            <a:r>
              <a:rPr lang="en-US" sz="1200" b="1" dirty="0">
                <a:solidFill>
                  <a:srgbClr val="0070C0"/>
                </a:solidFill>
              </a:rPr>
              <a:t> : </a:t>
            </a:r>
            <a:r>
              <a:rPr lang="en-US" sz="1200" b="1" dirty="0">
                <a:solidFill>
                  <a:srgbClr val="FFFF00"/>
                </a:solidFill>
              </a:rPr>
              <a:t>https://www.n00py.io/2020/12/dumping-laps-passwords-from-linux/</a:t>
            </a:r>
          </a:p>
          <a:p>
            <a:endParaRPr lang="en-US" sz="1200" b="1" dirty="0">
              <a:solidFill>
                <a:srgbClr val="FF3300"/>
              </a:solidFill>
            </a:endParaRPr>
          </a:p>
          <a:p>
            <a:r>
              <a:rPr lang="en-US" sz="1200" b="1" dirty="0">
                <a:solidFill>
                  <a:srgbClr val="0070C0"/>
                </a:solidFill>
              </a:rPr>
              <a:t>WifiPumpkin3 : </a:t>
            </a:r>
            <a:r>
              <a:rPr lang="en-US" sz="1200" b="1" dirty="0">
                <a:solidFill>
                  <a:srgbClr val="FFFF00"/>
                </a:solidFill>
              </a:rPr>
              <a:t>https://github.com/P0cL4bs/wifipumpkin3</a:t>
            </a:r>
          </a:p>
          <a:p>
            <a:r>
              <a:rPr lang="en-US" sz="1200" b="1" dirty="0">
                <a:solidFill>
                  <a:srgbClr val="FFFF00"/>
                </a:solidFill>
              </a:rPr>
              <a:t>&amp;</a:t>
            </a:r>
          </a:p>
          <a:p>
            <a:r>
              <a:rPr lang="en-US" sz="1200" b="1" dirty="0">
                <a:solidFill>
                  <a:srgbClr val="FFFF00"/>
                </a:solidFill>
              </a:rPr>
              <a:t>https://wifipumpkin3.github.io/</a:t>
            </a:r>
          </a:p>
          <a:p>
            <a:endParaRPr lang="en-US" sz="1200" b="1" dirty="0">
              <a:solidFill>
                <a:srgbClr val="0070C0"/>
              </a:solidFill>
            </a:endParaRPr>
          </a:p>
          <a:p>
            <a:r>
              <a:rPr lang="en-US" sz="1200" b="1" dirty="0" err="1">
                <a:solidFill>
                  <a:srgbClr val="0070C0"/>
                </a:solidFill>
              </a:rPr>
              <a:t>PedDump</a:t>
            </a:r>
            <a:r>
              <a:rPr lang="en-US" sz="1200" b="1" dirty="0">
                <a:solidFill>
                  <a:srgbClr val="0070C0"/>
                </a:solidFill>
              </a:rPr>
              <a:t> : </a:t>
            </a:r>
            <a:r>
              <a:rPr lang="en-US" sz="1200" b="1" dirty="0">
                <a:solidFill>
                  <a:srgbClr val="FFFF00"/>
                </a:solidFill>
              </a:rPr>
              <a:t>https://github.com/zed-0xff/pedump</a:t>
            </a:r>
          </a:p>
          <a:p>
            <a:endParaRPr lang="en-US" sz="1200" b="1" dirty="0">
              <a:solidFill>
                <a:srgbClr val="FF3300"/>
              </a:solidFill>
            </a:endParaRPr>
          </a:p>
          <a:p>
            <a:r>
              <a:rPr lang="en-US" sz="1200" b="1" dirty="0" err="1">
                <a:solidFill>
                  <a:srgbClr val="0070C0"/>
                </a:solidFill>
              </a:rPr>
              <a:t>SparroWifi</a:t>
            </a:r>
            <a:r>
              <a:rPr lang="en-US" sz="1200" b="1" dirty="0">
                <a:solidFill>
                  <a:srgbClr val="0070C0"/>
                </a:solidFill>
              </a:rPr>
              <a:t> </a:t>
            </a:r>
            <a:r>
              <a:rPr lang="en-US" sz="1200" b="1" dirty="0">
                <a:solidFill>
                  <a:srgbClr val="FFFF00"/>
                </a:solidFill>
              </a:rPr>
              <a:t>: https://github.com/ghostop14/sparrow-wifi</a:t>
            </a:r>
            <a:endParaRPr lang="fr-BE" sz="1200" b="1" dirty="0">
              <a:solidFill>
                <a:srgbClr val="FFFF00"/>
              </a:solidFill>
            </a:endParaRPr>
          </a:p>
        </p:txBody>
      </p:sp>
    </p:spTree>
    <p:extLst>
      <p:ext uri="{BB962C8B-B14F-4D97-AF65-F5344CB8AC3E}">
        <p14:creationId xmlns:p14="http://schemas.microsoft.com/office/powerpoint/2010/main" val="140433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78D20AEA-F10D-21B7-9126-A5FF2F957124}"/>
              </a:ext>
            </a:extLst>
          </p:cNvPr>
          <p:cNvSpPr txBox="1"/>
          <p:nvPr/>
        </p:nvSpPr>
        <p:spPr>
          <a:xfrm>
            <a:off x="6939182" y="2202791"/>
            <a:ext cx="4623753" cy="3231654"/>
          </a:xfrm>
          <a:prstGeom prst="rect">
            <a:avLst/>
          </a:prstGeom>
          <a:noFill/>
        </p:spPr>
        <p:txBody>
          <a:bodyPr wrap="square" rtlCol="0" anchor="ctr">
            <a:spAutoFit/>
          </a:bodyPr>
          <a:lstStyle/>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BruteShark</a:t>
            </a:r>
            <a:r>
              <a:rPr lang="en-US" altLang="ko-KR" sz="2000" dirty="0">
                <a:solidFill>
                  <a:schemeClr val="bg1"/>
                </a:solidFill>
                <a:latin typeface="Roboto" panose="02000000000000000000" pitchFamily="2" charset="0"/>
                <a:ea typeface="Roboto" panose="02000000000000000000" pitchFamily="2" charset="0"/>
                <a:cs typeface="Arial" pitchFamily="34" charset="0"/>
              </a:rPr>
              <a:t>. </a:t>
            </a:r>
          </a:p>
          <a:p>
            <a:pPr marL="171459" indent="-171459">
              <a:buFont typeface="Wingdings" panose="05000000000000000000" pitchFamily="2" charset="2"/>
              <a:buChar char="Ø"/>
            </a:pPr>
            <a:r>
              <a:rPr lang="en-US" altLang="ko-KR" sz="2000" dirty="0">
                <a:solidFill>
                  <a:schemeClr val="bg1"/>
                </a:solidFill>
                <a:latin typeface="Roboto" panose="02000000000000000000" pitchFamily="2" charset="0"/>
                <a:ea typeface="Roboto" panose="02000000000000000000" pitchFamily="2" charset="0"/>
                <a:cs typeface="Arial" pitchFamily="34" charset="0"/>
              </a:rPr>
              <a:t>Evil-</a:t>
            </a:r>
            <a:r>
              <a:rPr lang="en-US" altLang="ko-KR" sz="2000" dirty="0" err="1">
                <a:solidFill>
                  <a:schemeClr val="bg1"/>
                </a:solidFill>
                <a:latin typeface="Roboto" panose="02000000000000000000" pitchFamily="2" charset="0"/>
                <a:ea typeface="Roboto" panose="02000000000000000000" pitchFamily="2" charset="0"/>
                <a:cs typeface="Arial" pitchFamily="34" charset="0"/>
              </a:rPr>
              <a:t>WinRM</a:t>
            </a:r>
            <a:r>
              <a:rPr lang="en-US" altLang="ko-KR" sz="2000" dirty="0">
                <a:solidFill>
                  <a:schemeClr val="bg1"/>
                </a:solidFill>
                <a:latin typeface="Roboto" panose="02000000000000000000" pitchFamily="2" charset="0"/>
                <a:ea typeface="Roboto" panose="02000000000000000000" pitchFamily="2" charset="0"/>
                <a:cs typeface="Arial" pitchFamily="34" charset="0"/>
              </a:rPr>
              <a:t> </a:t>
            </a: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Hakrawler</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Httpx</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LAPSDumper</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PhpSploit</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PEDump</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err="1">
                <a:solidFill>
                  <a:schemeClr val="bg1"/>
                </a:solidFill>
                <a:latin typeface="Roboto" panose="02000000000000000000" pitchFamily="2" charset="0"/>
                <a:ea typeface="Roboto" panose="02000000000000000000" pitchFamily="2" charset="0"/>
                <a:cs typeface="Arial" pitchFamily="34" charset="0"/>
              </a:rPr>
              <a:t>SentryPeer</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a:solidFill>
                  <a:schemeClr val="bg1"/>
                </a:solidFill>
                <a:latin typeface="Roboto" panose="02000000000000000000" pitchFamily="2" charset="0"/>
                <a:ea typeface="Roboto" panose="02000000000000000000" pitchFamily="2" charset="0"/>
                <a:cs typeface="Arial" pitchFamily="34" charset="0"/>
              </a:rPr>
              <a:t>Sparrow-</a:t>
            </a:r>
            <a:r>
              <a:rPr lang="en-US" altLang="ko-KR" sz="2000" dirty="0" err="1">
                <a:solidFill>
                  <a:schemeClr val="bg1"/>
                </a:solidFill>
                <a:latin typeface="Roboto" panose="02000000000000000000" pitchFamily="2" charset="0"/>
                <a:ea typeface="Roboto" panose="02000000000000000000" pitchFamily="2" charset="0"/>
                <a:cs typeface="Arial" pitchFamily="34" charset="0"/>
              </a:rPr>
              <a:t>wifi</a:t>
            </a:r>
            <a:endParaRPr lang="en-US" altLang="ko-KR" sz="2000" dirty="0">
              <a:solidFill>
                <a:schemeClr val="bg1"/>
              </a:solidFill>
              <a:latin typeface="Roboto" panose="02000000000000000000" pitchFamily="2" charset="0"/>
              <a:ea typeface="Roboto" panose="02000000000000000000" pitchFamily="2" charset="0"/>
              <a:cs typeface="Arial" pitchFamily="34" charset="0"/>
            </a:endParaRPr>
          </a:p>
          <a:p>
            <a:pPr marL="171459" indent="-171459">
              <a:buFont typeface="Wingdings" panose="05000000000000000000" pitchFamily="2" charset="2"/>
              <a:buChar char="Ø"/>
            </a:pPr>
            <a:r>
              <a:rPr lang="en-US" altLang="ko-KR" sz="2000" dirty="0">
                <a:solidFill>
                  <a:schemeClr val="bg1"/>
                </a:solidFill>
                <a:latin typeface="Roboto" panose="02000000000000000000" pitchFamily="2" charset="0"/>
                <a:ea typeface="Roboto" panose="02000000000000000000" pitchFamily="2" charset="0"/>
                <a:cs typeface="Arial" pitchFamily="34" charset="0"/>
              </a:rPr>
              <a:t>wifipumpkin3</a:t>
            </a:r>
          </a:p>
        </p:txBody>
      </p:sp>
      <p:sp>
        <p:nvSpPr>
          <p:cNvPr id="5" name="TextBox 3">
            <a:extLst>
              <a:ext uri="{FF2B5EF4-FFF2-40B4-BE49-F238E27FC236}">
                <a16:creationId xmlns:a16="http://schemas.microsoft.com/office/drawing/2014/main" id="{8C28C4AA-B567-E36E-A188-AD25BA13D4ED}"/>
              </a:ext>
            </a:extLst>
          </p:cNvPr>
          <p:cNvSpPr txBox="1"/>
          <p:nvPr/>
        </p:nvSpPr>
        <p:spPr>
          <a:xfrm>
            <a:off x="6940553" y="1097338"/>
            <a:ext cx="4332434" cy="523220"/>
          </a:xfrm>
          <a:prstGeom prst="rect">
            <a:avLst/>
          </a:prstGeom>
          <a:noFill/>
        </p:spPr>
        <p:txBody>
          <a:bodyPr wrap="square" rtlCol="0" anchor="ctr">
            <a:spAutoFit/>
          </a:bodyPr>
          <a:lstStyle/>
          <a:p>
            <a:r>
              <a:rPr lang="fr-FR" altLang="ko-KR" sz="2800" dirty="0">
                <a:solidFill>
                  <a:schemeClr val="bg1"/>
                </a:solidFill>
                <a:latin typeface="Roboto" panose="02000000000000000000" pitchFamily="2" charset="0"/>
                <a:ea typeface="Roboto" panose="02000000000000000000" pitchFamily="2" charset="0"/>
                <a:cs typeface="Arial" pitchFamily="34" charset="0"/>
              </a:rPr>
              <a:t>Les nouveautés</a:t>
            </a:r>
            <a:endParaRPr lang="ko-KR" altLang="en-US" sz="2800" dirty="0">
              <a:solidFill>
                <a:schemeClr val="bg1"/>
              </a:solidFill>
              <a:latin typeface="Roboto" panose="02000000000000000000" pitchFamily="2" charset="0"/>
              <a:cs typeface="Arial" pitchFamily="34" charset="0"/>
            </a:endParaRPr>
          </a:p>
        </p:txBody>
      </p:sp>
    </p:spTree>
    <p:extLst>
      <p:ext uri="{BB962C8B-B14F-4D97-AF65-F5344CB8AC3E}">
        <p14:creationId xmlns:p14="http://schemas.microsoft.com/office/powerpoint/2010/main" val="237400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New Updates Kali</a:t>
            </a:r>
          </a:p>
        </p:txBody>
      </p:sp>
      <p:sp>
        <p:nvSpPr>
          <p:cNvPr id="3" name="Rectangle 2">
            <a:extLst>
              <a:ext uri="{FF2B5EF4-FFF2-40B4-BE49-F238E27FC236}">
                <a16:creationId xmlns:a16="http://schemas.microsoft.com/office/drawing/2014/main" id="{643C3E9E-4EC3-4821-BCA4-B0D1D847EBF4}"/>
              </a:ext>
            </a:extLst>
          </p:cNvPr>
          <p:cNvSpPr/>
          <p:nvPr/>
        </p:nvSpPr>
        <p:spPr>
          <a:xfrm>
            <a:off x="896983" y="3869568"/>
            <a:ext cx="2124000" cy="504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051932ED-1652-49F2-AA72-F2FDE7719792}"/>
              </a:ext>
            </a:extLst>
          </p:cNvPr>
          <p:cNvSpPr/>
          <p:nvPr/>
        </p:nvSpPr>
        <p:spPr>
          <a:xfrm>
            <a:off x="3650190" y="3869568"/>
            <a:ext cx="2124000" cy="504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4629CB70-36B2-402F-B95A-7CFC8B8BCAA4}"/>
              </a:ext>
            </a:extLst>
          </p:cNvPr>
          <p:cNvSpPr/>
          <p:nvPr/>
        </p:nvSpPr>
        <p:spPr>
          <a:xfrm>
            <a:off x="6403397" y="3869568"/>
            <a:ext cx="2124000" cy="504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5AB4FE4B-0371-4E51-9700-9A6B0A19032F}"/>
              </a:ext>
            </a:extLst>
          </p:cNvPr>
          <p:cNvSpPr/>
          <p:nvPr/>
        </p:nvSpPr>
        <p:spPr>
          <a:xfrm>
            <a:off x="9156603" y="3869568"/>
            <a:ext cx="2124000" cy="504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244FDFE5-080A-4A24-910B-F74E3769E550}"/>
              </a:ext>
            </a:extLst>
          </p:cNvPr>
          <p:cNvSpPr/>
          <p:nvPr/>
        </p:nvSpPr>
        <p:spPr>
          <a:xfrm>
            <a:off x="896983"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5EBA7746-82E3-4615-B9BD-423CDE591D07}"/>
              </a:ext>
            </a:extLst>
          </p:cNvPr>
          <p:cNvSpPr/>
          <p:nvPr/>
        </p:nvSpPr>
        <p:spPr>
          <a:xfrm>
            <a:off x="3650190"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6CB89295-0DF0-4B74-9C21-C8C671297339}"/>
              </a:ext>
            </a:extLst>
          </p:cNvPr>
          <p:cNvSpPr/>
          <p:nvPr/>
        </p:nvSpPr>
        <p:spPr>
          <a:xfrm>
            <a:off x="6403397"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8">
            <a:extLst>
              <a:ext uri="{FF2B5EF4-FFF2-40B4-BE49-F238E27FC236}">
                <a16:creationId xmlns:a16="http://schemas.microsoft.com/office/drawing/2014/main" id="{1AD195CE-8614-4DC0-9918-F35E79F67026}"/>
              </a:ext>
            </a:extLst>
          </p:cNvPr>
          <p:cNvSpPr/>
          <p:nvPr/>
        </p:nvSpPr>
        <p:spPr>
          <a:xfrm>
            <a:off x="9156603"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684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1" name="Text Placeholder 17">
            <a:extLst>
              <a:ext uri="{FF2B5EF4-FFF2-40B4-BE49-F238E27FC236}">
                <a16:creationId xmlns:a16="http://schemas.microsoft.com/office/drawing/2014/main" id="{6596EF40-92F6-4BF2-A6FD-A904AD5B0FA3}"/>
              </a:ext>
            </a:extLst>
          </p:cNvPr>
          <p:cNvSpPr txBox="1">
            <a:spLocks/>
          </p:cNvSpPr>
          <p:nvPr/>
        </p:nvSpPr>
        <p:spPr>
          <a:xfrm>
            <a:off x="1130983"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BruteShark</a:t>
            </a:r>
            <a:endPar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p:txBody>
      </p:sp>
      <p:sp>
        <p:nvSpPr>
          <p:cNvPr id="23" name="TextBox 22">
            <a:extLst>
              <a:ext uri="{FF2B5EF4-FFF2-40B4-BE49-F238E27FC236}">
                <a16:creationId xmlns:a16="http://schemas.microsoft.com/office/drawing/2014/main" id="{22A6D03A-F267-4451-A516-A08C83ED7B84}"/>
              </a:ext>
            </a:extLst>
          </p:cNvPr>
          <p:cNvSpPr txBox="1"/>
          <p:nvPr/>
        </p:nvSpPr>
        <p:spPr>
          <a:xfrm>
            <a:off x="1093691" y="4366935"/>
            <a:ext cx="1656000" cy="1569660"/>
          </a:xfrm>
          <a:prstGeom prst="rect">
            <a:avLst/>
          </a:prstGeom>
          <a:noFill/>
        </p:spPr>
        <p:txBody>
          <a:bodyPr wrap="square" rtlCol="0">
            <a:spAutoFit/>
          </a:bodyPr>
          <a:lstStyle/>
          <a:p>
            <a:pPr algn="ct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Ce programme est capable d'extraire et de décoder les noms d'utilisateur et les mots de passe à partir</a:t>
            </a:r>
          </a:p>
          <a:p>
            <a:pPr algn="ct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 de protocoles tels que HTTP, FTP</a:t>
            </a:r>
            <a:endParaRPr lang="ko-KR" altLang="en-US" sz="1200" dirty="0">
              <a:solidFill>
                <a:schemeClr val="tx1">
                  <a:lumMod val="75000"/>
                  <a:lumOff val="25000"/>
                </a:schemeClr>
              </a:solidFill>
              <a:latin typeface="Roboto" panose="02000000000000000000" pitchFamily="2" charset="0"/>
              <a:cs typeface="Arial" pitchFamily="34" charset="0"/>
            </a:endParaRP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3884190"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Evil-</a:t>
            </a:r>
            <a:r>
              <a:rPr lang="en-US" sz="1800" b="1"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WinRM</a:t>
            </a:r>
            <a:endPar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p:txBody>
      </p:sp>
      <p:sp>
        <p:nvSpPr>
          <p:cNvPr id="26" name="TextBox 25">
            <a:extLst>
              <a:ext uri="{FF2B5EF4-FFF2-40B4-BE49-F238E27FC236}">
                <a16:creationId xmlns:a16="http://schemas.microsoft.com/office/drawing/2014/main" id="{0B8D5D36-7C04-49E9-A039-95A6081EF456}"/>
              </a:ext>
            </a:extLst>
          </p:cNvPr>
          <p:cNvSpPr txBox="1"/>
          <p:nvPr/>
        </p:nvSpPr>
        <p:spPr>
          <a:xfrm>
            <a:off x="6548396" y="4481734"/>
            <a:ext cx="1656000" cy="1569660"/>
          </a:xfrm>
          <a:prstGeom prst="rect">
            <a:avLst/>
          </a:prstGeom>
          <a:noFill/>
        </p:spPr>
        <p:txBody>
          <a:bodyPr wrap="square" rtlCol="0">
            <a:spAutoFit/>
          </a:bodyPr>
          <a:lstStyle/>
          <a:p>
            <a:pPr algn="ct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HakRawler est </a:t>
            </a:r>
            <a:r>
              <a:rPr lang="fr-FR" sz="1200" b="0" i="0" dirty="0">
                <a:solidFill>
                  <a:srgbClr val="252525"/>
                </a:solidFill>
                <a:effectLst/>
                <a:latin typeface="Roboto" panose="02000000000000000000" pitchFamily="2" charset="0"/>
                <a:ea typeface="Roboto" panose="02000000000000000000" pitchFamily="2" charset="0"/>
              </a:rPr>
              <a:t>un outil capable d'extraire tous les points de terminaison d'URL d'une application</a:t>
            </a:r>
            <a:endPar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a:p>
            <a:pPr algn="ctr"/>
            <a:endPar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a:p>
            <a:pPr algn="ctr"/>
            <a:endParaRPr lang="ko-KR" altLang="en-US" sz="1200" dirty="0">
              <a:solidFill>
                <a:schemeClr val="tx1">
                  <a:lumMod val="75000"/>
                  <a:lumOff val="25000"/>
                </a:schemeClr>
              </a:solidFill>
              <a:latin typeface="Roboto" panose="02000000000000000000" pitchFamily="2" charset="0"/>
              <a:cs typeface="Arial" pitchFamily="34" charset="0"/>
            </a:endParaRPr>
          </a:p>
        </p:txBody>
      </p:sp>
      <p:sp>
        <p:nvSpPr>
          <p:cNvPr id="27" name="Text Placeholder 17">
            <a:extLst>
              <a:ext uri="{FF2B5EF4-FFF2-40B4-BE49-F238E27FC236}">
                <a16:creationId xmlns:a16="http://schemas.microsoft.com/office/drawing/2014/main" id="{CF53AE6D-ACE8-4E6C-9684-49E91C415FAC}"/>
              </a:ext>
            </a:extLst>
          </p:cNvPr>
          <p:cNvSpPr txBox="1">
            <a:spLocks/>
          </p:cNvSpPr>
          <p:nvPr/>
        </p:nvSpPr>
        <p:spPr>
          <a:xfrm>
            <a:off x="6637397"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Hakrawler</a:t>
            </a:r>
            <a:endPar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p:txBody>
      </p:sp>
      <p:sp>
        <p:nvSpPr>
          <p:cNvPr id="29" name="TextBox 28">
            <a:extLst>
              <a:ext uri="{FF2B5EF4-FFF2-40B4-BE49-F238E27FC236}">
                <a16:creationId xmlns:a16="http://schemas.microsoft.com/office/drawing/2014/main" id="{0FEDE485-B7FD-4580-BDF5-D2E414DB9236}"/>
              </a:ext>
            </a:extLst>
          </p:cNvPr>
          <p:cNvSpPr txBox="1"/>
          <p:nvPr/>
        </p:nvSpPr>
        <p:spPr>
          <a:xfrm>
            <a:off x="9405017" y="4441866"/>
            <a:ext cx="1656000" cy="1384995"/>
          </a:xfrm>
          <a:prstGeom prst="rect">
            <a:avLst/>
          </a:prstGeom>
          <a:noFill/>
        </p:spPr>
        <p:txBody>
          <a:bodyPr wrap="square" rtlCol="0">
            <a:spAutoFit/>
          </a:bodyPr>
          <a:lstStyle/>
          <a:p>
            <a:pPr algn="ct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HTTPX est un client HTTP complet pour Python 3, qui fournit des API de synchronisation et asynchrones et prend en charge HTTP</a:t>
            </a:r>
            <a:endParaRPr lang="ko-KR" altLang="en-US" sz="1200" dirty="0">
              <a:solidFill>
                <a:schemeClr val="tx1">
                  <a:lumMod val="75000"/>
                  <a:lumOff val="25000"/>
                </a:schemeClr>
              </a:solidFill>
              <a:latin typeface="Roboto" panose="02000000000000000000" pitchFamily="2" charset="0"/>
              <a:cs typeface="Arial" pitchFamily="34" charset="0"/>
            </a:endParaRPr>
          </a:p>
        </p:txBody>
      </p:sp>
      <p:sp>
        <p:nvSpPr>
          <p:cNvPr id="30" name="Text Placeholder 17">
            <a:extLst>
              <a:ext uri="{FF2B5EF4-FFF2-40B4-BE49-F238E27FC236}">
                <a16:creationId xmlns:a16="http://schemas.microsoft.com/office/drawing/2014/main" id="{C9843E4A-8E0D-4765-BBAB-6BA55EB39397}"/>
              </a:ext>
            </a:extLst>
          </p:cNvPr>
          <p:cNvSpPr txBox="1">
            <a:spLocks/>
          </p:cNvSpPr>
          <p:nvPr/>
        </p:nvSpPr>
        <p:spPr>
          <a:xfrm>
            <a:off x="9390603"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Httpx</a:t>
            </a:r>
            <a:endPar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p:txBody>
      </p:sp>
      <p:pic>
        <p:nvPicPr>
          <p:cNvPr id="42" name="Espace réservé pour une image  41">
            <a:extLst>
              <a:ext uri="{FF2B5EF4-FFF2-40B4-BE49-F238E27FC236}">
                <a16:creationId xmlns:a16="http://schemas.microsoft.com/office/drawing/2014/main" id="{1A619EC4-9AB8-CF5E-AFB0-DD129EE895DC}"/>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4272" b="4272"/>
          <a:stretch>
            <a:fillRect/>
          </a:stretch>
        </p:blipFill>
        <p:spPr>
          <a:xfrm>
            <a:off x="3650190" y="1769412"/>
            <a:ext cx="2124000" cy="2095027"/>
          </a:xfrm>
        </p:spPr>
      </p:pic>
      <p:pic>
        <p:nvPicPr>
          <p:cNvPr id="44" name="Espace réservé pour une image  43">
            <a:extLst>
              <a:ext uri="{FF2B5EF4-FFF2-40B4-BE49-F238E27FC236}">
                <a16:creationId xmlns:a16="http://schemas.microsoft.com/office/drawing/2014/main" id="{17FD1EAC-E39F-BA75-6CCB-F35FF8C3ED04}"/>
              </a:ext>
            </a:extLst>
          </p:cNvPr>
          <p:cNvPicPr>
            <a:picLocks noGrp="1" noChangeAspect="1"/>
          </p:cNvPicPr>
          <p:nvPr>
            <p:ph type="pic" idx="16"/>
          </p:nvPr>
        </p:nvPicPr>
        <p:blipFill>
          <a:blip r:embed="rId3">
            <a:extLst>
              <a:ext uri="{28A0092B-C50C-407E-A947-70E740481C1C}">
                <a14:useLocalDpi xmlns:a14="http://schemas.microsoft.com/office/drawing/2010/main" val="0"/>
              </a:ext>
            </a:extLst>
          </a:blip>
          <a:srcRect t="2447" b="2447"/>
          <a:stretch>
            <a:fillRect/>
          </a:stretch>
        </p:blipFill>
        <p:spPr/>
      </p:pic>
      <p:pic>
        <p:nvPicPr>
          <p:cNvPr id="39" name="Espace réservé pour une image  38">
            <a:extLst>
              <a:ext uri="{FF2B5EF4-FFF2-40B4-BE49-F238E27FC236}">
                <a16:creationId xmlns:a16="http://schemas.microsoft.com/office/drawing/2014/main" id="{F384DC14-01D5-4421-844A-6ED4DF5A8CB2}"/>
              </a:ext>
            </a:extLst>
          </p:cNvPr>
          <p:cNvPicPr>
            <a:picLocks noGrp="1" noChangeAspect="1"/>
          </p:cNvPicPr>
          <p:nvPr>
            <p:ph type="pic" idx="18"/>
          </p:nvPr>
        </p:nvPicPr>
        <p:blipFill>
          <a:blip r:embed="rId4">
            <a:extLst>
              <a:ext uri="{28A0092B-C50C-407E-A947-70E740481C1C}">
                <a14:useLocalDpi xmlns:a14="http://schemas.microsoft.com/office/drawing/2010/main" val="0"/>
              </a:ext>
            </a:extLst>
          </a:blip>
          <a:srcRect l="21279" r="21279"/>
          <a:stretch>
            <a:fillRect/>
          </a:stretch>
        </p:blipFill>
        <p:spPr/>
      </p:pic>
      <p:pic>
        <p:nvPicPr>
          <p:cNvPr id="58" name="Espace réservé pour une image  57">
            <a:extLst>
              <a:ext uri="{FF2B5EF4-FFF2-40B4-BE49-F238E27FC236}">
                <a16:creationId xmlns:a16="http://schemas.microsoft.com/office/drawing/2014/main" id="{664E143B-3572-6F4C-16DF-E1C44C84227F}"/>
              </a:ext>
            </a:extLst>
          </p:cNvPr>
          <p:cNvPicPr>
            <a:picLocks noGrp="1" noChangeAspect="1"/>
          </p:cNvPicPr>
          <p:nvPr>
            <p:ph type="pic" idx="17"/>
          </p:nvPr>
        </p:nvPicPr>
        <p:blipFill>
          <a:blip r:embed="rId5">
            <a:extLst>
              <a:ext uri="{28A0092B-C50C-407E-A947-70E740481C1C}">
                <a14:useLocalDpi xmlns:a14="http://schemas.microsoft.com/office/drawing/2010/main" val="0"/>
              </a:ext>
            </a:extLst>
          </a:blip>
          <a:srcRect l="4672" r="4672"/>
          <a:stretch>
            <a:fillRect/>
          </a:stretch>
        </p:blipFill>
        <p:spPr/>
      </p:pic>
      <p:sp>
        <p:nvSpPr>
          <p:cNvPr id="15" name="TextBox 22">
            <a:extLst>
              <a:ext uri="{FF2B5EF4-FFF2-40B4-BE49-F238E27FC236}">
                <a16:creationId xmlns:a16="http://schemas.microsoft.com/office/drawing/2014/main" id="{ABB6651B-F496-202F-430B-35670A56A10A}"/>
              </a:ext>
            </a:extLst>
          </p:cNvPr>
          <p:cNvSpPr txBox="1"/>
          <p:nvPr/>
        </p:nvSpPr>
        <p:spPr>
          <a:xfrm>
            <a:off x="3884189" y="4441866"/>
            <a:ext cx="1656000" cy="830997"/>
          </a:xfrm>
          <a:prstGeom prst="rect">
            <a:avLst/>
          </a:prstGeom>
          <a:noFill/>
        </p:spPr>
        <p:txBody>
          <a:bodyPr wrap="square" rtlCol="0">
            <a:spAutoFit/>
          </a:bodyPr>
          <a:lstStyle/>
          <a:p>
            <a:pPr algn="ctr"/>
            <a:r>
              <a:rPr lang="fr-FR" altLang="ko-KR" sz="1200"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Evil</a:t>
            </a: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-WINRM est le </a:t>
            </a:r>
            <a:r>
              <a:rPr lang="fr-FR" altLang="ko-KR" sz="1200"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shell</a:t>
            </a: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 </a:t>
            </a:r>
            <a:r>
              <a:rPr lang="fr-FR" altLang="ko-KR" sz="1200"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WinRM</a:t>
            </a: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 ultime pour le piratage</a:t>
            </a:r>
          </a:p>
          <a:p>
            <a:pPr algn="ctr"/>
            <a:r>
              <a:rPr lang="fr-FR" altLang="ko-KR" sz="1200"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Et le </a:t>
            </a:r>
            <a:r>
              <a:rPr lang="fr-FR" altLang="ko-KR" sz="1200"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pentesting</a:t>
            </a:r>
            <a:endParaRPr lang="ko-KR" altLang="en-US" sz="1100" dirty="0">
              <a:solidFill>
                <a:schemeClr val="tx1">
                  <a:lumMod val="75000"/>
                  <a:lumOff val="25000"/>
                </a:schemeClr>
              </a:solidFill>
              <a:latin typeface="Roboto" panose="02000000000000000000" pitchFamily="2" charset="0"/>
              <a:cs typeface="Arial" pitchFamily="34" charset="0"/>
            </a:endParaRPr>
          </a:p>
        </p:txBody>
      </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New Updates Kali</a:t>
            </a:r>
          </a:p>
        </p:txBody>
      </p:sp>
      <p:sp>
        <p:nvSpPr>
          <p:cNvPr id="3" name="Rectangle 2">
            <a:extLst>
              <a:ext uri="{FF2B5EF4-FFF2-40B4-BE49-F238E27FC236}">
                <a16:creationId xmlns:a16="http://schemas.microsoft.com/office/drawing/2014/main" id="{643C3E9E-4EC3-4821-BCA4-B0D1D847EBF4}"/>
              </a:ext>
            </a:extLst>
          </p:cNvPr>
          <p:cNvSpPr/>
          <p:nvPr/>
        </p:nvSpPr>
        <p:spPr>
          <a:xfrm>
            <a:off x="896983" y="3869568"/>
            <a:ext cx="2124000" cy="504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051932ED-1652-49F2-AA72-F2FDE7719792}"/>
              </a:ext>
            </a:extLst>
          </p:cNvPr>
          <p:cNvSpPr/>
          <p:nvPr/>
        </p:nvSpPr>
        <p:spPr>
          <a:xfrm>
            <a:off x="3650190" y="3869568"/>
            <a:ext cx="2124000" cy="504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4629CB70-36B2-402F-B95A-7CFC8B8BCAA4}"/>
              </a:ext>
            </a:extLst>
          </p:cNvPr>
          <p:cNvSpPr/>
          <p:nvPr/>
        </p:nvSpPr>
        <p:spPr>
          <a:xfrm>
            <a:off x="6403397" y="3869568"/>
            <a:ext cx="2124000" cy="504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244FDFE5-080A-4A24-910B-F74E3769E550}"/>
              </a:ext>
            </a:extLst>
          </p:cNvPr>
          <p:cNvSpPr/>
          <p:nvPr/>
        </p:nvSpPr>
        <p:spPr>
          <a:xfrm>
            <a:off x="896983"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5EBA7746-82E3-4615-B9BD-423CDE591D07}"/>
              </a:ext>
            </a:extLst>
          </p:cNvPr>
          <p:cNvSpPr/>
          <p:nvPr/>
        </p:nvSpPr>
        <p:spPr>
          <a:xfrm>
            <a:off x="3650190"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6CB89295-0DF0-4B74-9C21-C8C671297339}"/>
              </a:ext>
            </a:extLst>
          </p:cNvPr>
          <p:cNvSpPr/>
          <p:nvPr/>
        </p:nvSpPr>
        <p:spPr>
          <a:xfrm>
            <a:off x="6403397"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8">
            <a:extLst>
              <a:ext uri="{FF2B5EF4-FFF2-40B4-BE49-F238E27FC236}">
                <a16:creationId xmlns:a16="http://schemas.microsoft.com/office/drawing/2014/main" id="{1AD195CE-8614-4DC0-9918-F35E79F67026}"/>
              </a:ext>
            </a:extLst>
          </p:cNvPr>
          <p:cNvSpPr/>
          <p:nvPr/>
        </p:nvSpPr>
        <p:spPr>
          <a:xfrm>
            <a:off x="9156603" y="4375960"/>
            <a:ext cx="2124000" cy="1512000"/>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684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0" name="TextBox 19">
            <a:extLst>
              <a:ext uri="{FF2B5EF4-FFF2-40B4-BE49-F238E27FC236}">
                <a16:creationId xmlns:a16="http://schemas.microsoft.com/office/drawing/2014/main" id="{E9F54C7F-7BFA-4E4E-94B9-63DB6123A4F0}"/>
              </a:ext>
            </a:extLst>
          </p:cNvPr>
          <p:cNvSpPr txBox="1"/>
          <p:nvPr/>
        </p:nvSpPr>
        <p:spPr>
          <a:xfrm>
            <a:off x="1130983" y="4741448"/>
            <a:ext cx="1656000" cy="276999"/>
          </a:xfrm>
          <a:prstGeom prst="rect">
            <a:avLst/>
          </a:prstGeom>
          <a:noFill/>
        </p:spPr>
        <p:txBody>
          <a:bodyPr wrap="square" rtlCol="0">
            <a:spAutoFit/>
          </a:bodyPr>
          <a:lstStyle/>
          <a:p>
            <a:pPr algn="ctr"/>
            <a:r>
              <a:rPr lang="ko-KR" altLang="en-US" sz="1200" dirty="0">
                <a:solidFill>
                  <a:schemeClr val="tx1">
                    <a:lumMod val="75000"/>
                    <a:lumOff val="25000"/>
                  </a:schemeClr>
                </a:solidFill>
                <a:cs typeface="Arial" pitchFamily="34" charset="0"/>
              </a:rPr>
              <a:t> </a:t>
            </a:r>
          </a:p>
        </p:txBody>
      </p:sp>
      <p:sp>
        <p:nvSpPr>
          <p:cNvPr id="21" name="Text Placeholder 17">
            <a:extLst>
              <a:ext uri="{FF2B5EF4-FFF2-40B4-BE49-F238E27FC236}">
                <a16:creationId xmlns:a16="http://schemas.microsoft.com/office/drawing/2014/main" id="{6596EF40-92F6-4BF2-A6FD-A904AD5B0FA3}"/>
              </a:ext>
            </a:extLst>
          </p:cNvPr>
          <p:cNvSpPr txBox="1">
            <a:spLocks/>
          </p:cNvSpPr>
          <p:nvPr/>
        </p:nvSpPr>
        <p:spPr>
          <a:xfrm>
            <a:off x="1130983"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err="1">
                <a:solidFill>
                  <a:schemeClr val="tx1">
                    <a:lumMod val="75000"/>
                    <a:lumOff val="25000"/>
                  </a:schemeClr>
                </a:solidFill>
                <a:latin typeface="Roboto" panose="02000000000000000000" pitchFamily="2" charset="0"/>
                <a:ea typeface="Roboto" panose="02000000000000000000" pitchFamily="2" charset="0"/>
                <a:cs typeface="Arial" pitchFamily="34" charset="0"/>
              </a:rPr>
              <a:t>LAPSDumper</a:t>
            </a:r>
            <a:endParaRPr lang="en-US" sz="1600" b="1" dirty="0">
              <a:solidFill>
                <a:schemeClr val="tx1">
                  <a:lumMod val="75000"/>
                  <a:lumOff val="25000"/>
                </a:schemeClr>
              </a:solidFill>
              <a:latin typeface="Roboto" panose="02000000000000000000" pitchFamily="2" charset="0"/>
              <a:ea typeface="Roboto" panose="02000000000000000000" pitchFamily="2" charset="0"/>
              <a:cs typeface="Arial" pitchFamily="34" charset="0"/>
            </a:endParaRPr>
          </a:p>
        </p:txBody>
      </p:sp>
      <p:sp>
        <p:nvSpPr>
          <p:cNvPr id="23" name="TextBox 22">
            <a:extLst>
              <a:ext uri="{FF2B5EF4-FFF2-40B4-BE49-F238E27FC236}">
                <a16:creationId xmlns:a16="http://schemas.microsoft.com/office/drawing/2014/main" id="{22A6D03A-F267-4451-A516-A08C83ED7B84}"/>
              </a:ext>
            </a:extLst>
          </p:cNvPr>
          <p:cNvSpPr txBox="1"/>
          <p:nvPr/>
        </p:nvSpPr>
        <p:spPr>
          <a:xfrm>
            <a:off x="3884189" y="4381651"/>
            <a:ext cx="1656000" cy="1384995"/>
          </a:xfrm>
          <a:prstGeom prst="rect">
            <a:avLst/>
          </a:prstGeom>
          <a:noFill/>
        </p:spPr>
        <p:txBody>
          <a:bodyPr wrap="square" rtlCol="0">
            <a:spAutoFit/>
          </a:bodyPr>
          <a:lstStyle/>
          <a:p>
            <a:pPr algn="ctr"/>
            <a:r>
              <a:rPr lang="fr-FR" sz="1400" b="0" i="0" dirty="0">
                <a:solidFill>
                  <a:srgbClr val="252525"/>
                </a:solidFill>
                <a:effectLst/>
                <a:latin typeface="Roboto" panose="02000000000000000000" pitchFamily="2" charset="0"/>
              </a:rPr>
              <a:t>WifiPumpkin3 contient un cadre puissant pour les attaques de points d'accès malveillants</a:t>
            </a:r>
            <a:endParaRPr lang="ko-KR" altLang="en-US" sz="1400" dirty="0">
              <a:solidFill>
                <a:schemeClr val="tx1">
                  <a:lumMod val="75000"/>
                  <a:lumOff val="25000"/>
                </a:schemeClr>
              </a:solidFill>
              <a:latin typeface="Roboto" panose="02000000000000000000" pitchFamily="2" charset="0"/>
              <a:cs typeface="Arial" pitchFamily="34" charset="0"/>
            </a:endParaRP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3884190"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Roboto" panose="02000000000000000000" pitchFamily="2" charset="0"/>
                <a:ea typeface="Roboto" panose="02000000000000000000" pitchFamily="2" charset="0"/>
                <a:cs typeface="Arial" pitchFamily="34" charset="0"/>
              </a:rPr>
              <a:t>wifipumpkin3</a:t>
            </a:r>
          </a:p>
        </p:txBody>
      </p:sp>
      <p:sp>
        <p:nvSpPr>
          <p:cNvPr id="26" name="TextBox 25">
            <a:extLst>
              <a:ext uri="{FF2B5EF4-FFF2-40B4-BE49-F238E27FC236}">
                <a16:creationId xmlns:a16="http://schemas.microsoft.com/office/drawing/2014/main" id="{0B8D5D36-7C04-49E9-A039-95A6081EF456}"/>
              </a:ext>
            </a:extLst>
          </p:cNvPr>
          <p:cNvSpPr txBox="1"/>
          <p:nvPr/>
        </p:nvSpPr>
        <p:spPr>
          <a:xfrm>
            <a:off x="6651813" y="4381651"/>
            <a:ext cx="1656000" cy="1384995"/>
          </a:xfrm>
          <a:prstGeom prst="rect">
            <a:avLst/>
          </a:prstGeom>
          <a:noFill/>
        </p:spPr>
        <p:txBody>
          <a:bodyPr wrap="square" rtlCol="0">
            <a:spAutoFit/>
          </a:bodyPr>
          <a:lstStyle/>
          <a:p>
            <a:pPr algn="ctr"/>
            <a:r>
              <a:rPr lang="fr-FR" sz="1400" b="0" i="0" dirty="0" err="1">
                <a:solidFill>
                  <a:srgbClr val="252525"/>
                </a:solidFill>
                <a:effectLst/>
                <a:latin typeface="Roboto" panose="02000000000000000000" pitchFamily="2" charset="0"/>
              </a:rPr>
              <a:t>PEDump</a:t>
            </a:r>
            <a:r>
              <a:rPr lang="fr-FR" sz="1400" b="0" i="0" dirty="0">
                <a:solidFill>
                  <a:srgbClr val="252525"/>
                </a:solidFill>
                <a:effectLst/>
                <a:latin typeface="Roboto" panose="02000000000000000000" pitchFamily="2" charset="0"/>
              </a:rPr>
              <a:t> est une implémentation </a:t>
            </a:r>
            <a:r>
              <a:rPr lang="fr-FR" sz="1400" b="0" i="0" dirty="0" err="1">
                <a:solidFill>
                  <a:srgbClr val="252525"/>
                </a:solidFill>
                <a:effectLst/>
                <a:latin typeface="Roboto" panose="02000000000000000000" pitchFamily="2" charset="0"/>
              </a:rPr>
              <a:t>ruby</a:t>
            </a:r>
            <a:r>
              <a:rPr lang="fr-FR" sz="1400" b="0" i="0" dirty="0">
                <a:solidFill>
                  <a:srgbClr val="252525"/>
                </a:solidFill>
                <a:effectLst/>
                <a:latin typeface="Roboto" panose="02000000000000000000" pitchFamily="2" charset="0"/>
              </a:rPr>
              <a:t> ​​pure du dumper de fichiers binaires win32 PE.</a:t>
            </a:r>
            <a:endParaRPr lang="ko-KR" altLang="en-US" sz="1400" dirty="0">
              <a:solidFill>
                <a:schemeClr val="tx1">
                  <a:lumMod val="75000"/>
                  <a:lumOff val="25000"/>
                </a:schemeClr>
              </a:solidFill>
              <a:cs typeface="Arial" pitchFamily="34" charset="0"/>
            </a:endParaRPr>
          </a:p>
        </p:txBody>
      </p:sp>
      <p:sp>
        <p:nvSpPr>
          <p:cNvPr id="27" name="Text Placeholder 17">
            <a:extLst>
              <a:ext uri="{FF2B5EF4-FFF2-40B4-BE49-F238E27FC236}">
                <a16:creationId xmlns:a16="http://schemas.microsoft.com/office/drawing/2014/main" id="{CF53AE6D-ACE8-4E6C-9684-49E91C415FAC}"/>
              </a:ext>
            </a:extLst>
          </p:cNvPr>
          <p:cNvSpPr txBox="1">
            <a:spLocks/>
          </p:cNvSpPr>
          <p:nvPr/>
        </p:nvSpPr>
        <p:spPr>
          <a:xfrm>
            <a:off x="6637397" y="3977734"/>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cs typeface="Arial" pitchFamily="34" charset="0"/>
              </a:rPr>
              <a:t> </a:t>
            </a:r>
            <a:r>
              <a:rPr lang="en-US" sz="1800" b="1" dirty="0" err="1">
                <a:solidFill>
                  <a:schemeClr val="tx1">
                    <a:lumMod val="75000"/>
                    <a:lumOff val="25000"/>
                  </a:schemeClr>
                </a:solidFill>
                <a:cs typeface="Arial" pitchFamily="34" charset="0"/>
              </a:rPr>
              <a:t>PEDump</a:t>
            </a:r>
            <a:endParaRPr lang="en-US" sz="18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0FEDE485-B7FD-4580-BDF5-D2E414DB9236}"/>
              </a:ext>
            </a:extLst>
          </p:cNvPr>
          <p:cNvSpPr txBox="1"/>
          <p:nvPr/>
        </p:nvSpPr>
        <p:spPr>
          <a:xfrm>
            <a:off x="9390603" y="4360184"/>
            <a:ext cx="1656000" cy="1384995"/>
          </a:xfrm>
          <a:prstGeom prst="rect">
            <a:avLst/>
          </a:prstGeom>
          <a:noFill/>
        </p:spPr>
        <p:txBody>
          <a:bodyPr wrap="square" rtlCol="0">
            <a:spAutoFit/>
          </a:bodyPr>
          <a:lstStyle/>
          <a:p>
            <a:pPr algn="ctr"/>
            <a:r>
              <a:rPr lang="fr-FR" altLang="ko-KR" sz="1400" dirty="0" err="1">
                <a:solidFill>
                  <a:schemeClr val="tx1">
                    <a:lumMod val="75000"/>
                    <a:lumOff val="25000"/>
                  </a:schemeClr>
                </a:solidFill>
                <a:cs typeface="Arial" pitchFamily="34" charset="0"/>
              </a:rPr>
              <a:t>Sparrow</a:t>
            </a:r>
            <a:r>
              <a:rPr lang="fr-FR" altLang="ko-KR" sz="1400" dirty="0">
                <a:solidFill>
                  <a:schemeClr val="tx1">
                    <a:lumMod val="75000"/>
                    <a:lumOff val="25000"/>
                  </a:schemeClr>
                </a:solidFill>
                <a:cs typeface="Arial" pitchFamily="34" charset="0"/>
              </a:rPr>
              <a:t>-wifi a été conçu pour être l'outil de reconnaissance spectrale Wi-Fi 2,4 GHz et 5 GHz</a:t>
            </a:r>
            <a:endParaRPr lang="ko-KR" altLang="en-US" sz="1400" dirty="0">
              <a:solidFill>
                <a:schemeClr val="tx1">
                  <a:lumMod val="75000"/>
                  <a:lumOff val="25000"/>
                </a:schemeClr>
              </a:solidFill>
              <a:cs typeface="Arial" pitchFamily="34" charset="0"/>
            </a:endParaRPr>
          </a:p>
        </p:txBody>
      </p:sp>
      <p:pic>
        <p:nvPicPr>
          <p:cNvPr id="41" name="Espace réservé pour une image  40">
            <a:extLst>
              <a:ext uri="{FF2B5EF4-FFF2-40B4-BE49-F238E27FC236}">
                <a16:creationId xmlns:a16="http://schemas.microsoft.com/office/drawing/2014/main" id="{FFECBD0F-F634-4237-76C7-B49A0096AE9C}"/>
              </a:ext>
            </a:extLst>
          </p:cNvPr>
          <p:cNvPicPr>
            <a:picLocks noGrp="1" noChangeAspect="1"/>
          </p:cNvPicPr>
          <p:nvPr>
            <p:ph type="pic" idx="18"/>
          </p:nvPr>
        </p:nvPicPr>
        <p:blipFill>
          <a:blip r:embed="rId2">
            <a:extLst>
              <a:ext uri="{28A0092B-C50C-407E-A947-70E740481C1C}">
                <a14:useLocalDpi xmlns:a14="http://schemas.microsoft.com/office/drawing/2010/main" val="0"/>
              </a:ext>
            </a:extLst>
          </a:blip>
          <a:srcRect t="514" b="514"/>
          <a:stretch>
            <a:fillRect/>
          </a:stretch>
        </p:blipFill>
        <p:spPr/>
      </p:pic>
      <p:pic>
        <p:nvPicPr>
          <p:cNvPr id="45" name="Espace réservé pour une image  44">
            <a:extLst>
              <a:ext uri="{FF2B5EF4-FFF2-40B4-BE49-F238E27FC236}">
                <a16:creationId xmlns:a16="http://schemas.microsoft.com/office/drawing/2014/main" id="{F2BAD7DD-3C8A-8BD8-8E73-C44D1CF6EB2A}"/>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t="4565" b="4565"/>
          <a:stretch>
            <a:fillRect/>
          </a:stretch>
        </p:blipFill>
        <p:spPr/>
      </p:pic>
      <p:pic>
        <p:nvPicPr>
          <p:cNvPr id="47" name="Espace réservé pour une image  46">
            <a:extLst>
              <a:ext uri="{FF2B5EF4-FFF2-40B4-BE49-F238E27FC236}">
                <a16:creationId xmlns:a16="http://schemas.microsoft.com/office/drawing/2014/main" id="{DCBC0DC4-AF91-50EA-5A68-778F58706DDD}"/>
              </a:ext>
            </a:extLst>
          </p:cNvPr>
          <p:cNvPicPr>
            <a:picLocks noGrp="1" noChangeAspect="1"/>
          </p:cNvPicPr>
          <p:nvPr>
            <p:ph type="pic" idx="16"/>
          </p:nvPr>
        </p:nvPicPr>
        <p:blipFill>
          <a:blip r:embed="rId4">
            <a:extLst>
              <a:ext uri="{28A0092B-C50C-407E-A947-70E740481C1C}">
                <a14:useLocalDpi xmlns:a14="http://schemas.microsoft.com/office/drawing/2010/main" val="0"/>
              </a:ext>
            </a:extLst>
          </a:blip>
          <a:srcRect l="656" r="656"/>
          <a:stretch>
            <a:fillRect/>
          </a:stretch>
        </p:blipFill>
        <p:spPr/>
      </p:pic>
      <p:pic>
        <p:nvPicPr>
          <p:cNvPr id="49" name="Espace réservé pour une image  48">
            <a:extLst>
              <a:ext uri="{FF2B5EF4-FFF2-40B4-BE49-F238E27FC236}">
                <a16:creationId xmlns:a16="http://schemas.microsoft.com/office/drawing/2014/main" id="{6DEC143E-FB16-5D60-43E1-0C20C9CE15C5}"/>
              </a:ext>
            </a:extLst>
          </p:cNvPr>
          <p:cNvPicPr>
            <a:picLocks noGrp="1" noChangeAspect="1"/>
          </p:cNvPicPr>
          <p:nvPr>
            <p:ph type="pic" idx="17"/>
          </p:nvPr>
        </p:nvPicPr>
        <p:blipFill>
          <a:blip r:embed="rId5">
            <a:extLst>
              <a:ext uri="{28A0092B-C50C-407E-A947-70E740481C1C}">
                <a14:useLocalDpi xmlns:a14="http://schemas.microsoft.com/office/drawing/2010/main" val="0"/>
              </a:ext>
            </a:extLst>
          </a:blip>
          <a:srcRect t="1518" b="1518"/>
          <a:stretch>
            <a:fillRect/>
          </a:stretch>
        </p:blipFill>
        <p:spPr>
          <a:xfrm>
            <a:off x="9156603" y="1703388"/>
            <a:ext cx="2124000" cy="2095028"/>
          </a:xfrm>
        </p:spPr>
      </p:pic>
      <p:sp>
        <p:nvSpPr>
          <p:cNvPr id="36" name="Rectangle 35">
            <a:extLst>
              <a:ext uri="{FF2B5EF4-FFF2-40B4-BE49-F238E27FC236}">
                <a16:creationId xmlns:a16="http://schemas.microsoft.com/office/drawing/2014/main" id="{C30CC90D-F9B8-C0C9-417A-AA09BE280FFC}"/>
              </a:ext>
            </a:extLst>
          </p:cNvPr>
          <p:cNvSpPr/>
          <p:nvPr/>
        </p:nvSpPr>
        <p:spPr>
          <a:xfrm>
            <a:off x="9156603" y="3856184"/>
            <a:ext cx="2124000" cy="5040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8" name="Text Placeholder 17">
            <a:extLst>
              <a:ext uri="{FF2B5EF4-FFF2-40B4-BE49-F238E27FC236}">
                <a16:creationId xmlns:a16="http://schemas.microsoft.com/office/drawing/2014/main" id="{E7AAA279-3AE8-CF90-598D-B8D32A4DC584}"/>
              </a:ext>
            </a:extLst>
          </p:cNvPr>
          <p:cNvSpPr txBox="1">
            <a:spLocks/>
          </p:cNvSpPr>
          <p:nvPr/>
        </p:nvSpPr>
        <p:spPr>
          <a:xfrm>
            <a:off x="9390603" y="3971721"/>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cs typeface="Arial" pitchFamily="34" charset="0"/>
              </a:rPr>
              <a:t>Sparrow-</a:t>
            </a:r>
            <a:r>
              <a:rPr lang="en-US" sz="1800" b="1" dirty="0" err="1">
                <a:solidFill>
                  <a:schemeClr val="tx1">
                    <a:lumMod val="75000"/>
                    <a:lumOff val="25000"/>
                  </a:schemeClr>
                </a:solidFill>
                <a:cs typeface="Arial" pitchFamily="34" charset="0"/>
              </a:rPr>
              <a:t>wifi</a:t>
            </a:r>
            <a:endParaRPr lang="en-US" sz="1800" b="1" dirty="0">
              <a:solidFill>
                <a:schemeClr val="tx1">
                  <a:lumMod val="75000"/>
                  <a:lumOff val="25000"/>
                </a:schemeClr>
              </a:solidFill>
              <a:cs typeface="Arial" pitchFamily="34" charset="0"/>
            </a:endParaRPr>
          </a:p>
        </p:txBody>
      </p:sp>
      <p:sp>
        <p:nvSpPr>
          <p:cNvPr id="6" name="TextBox 22">
            <a:extLst>
              <a:ext uri="{FF2B5EF4-FFF2-40B4-BE49-F238E27FC236}">
                <a16:creationId xmlns:a16="http://schemas.microsoft.com/office/drawing/2014/main" id="{3DADED95-BDFA-3645-EE8F-0D29466396D8}"/>
              </a:ext>
            </a:extLst>
          </p:cNvPr>
          <p:cNvSpPr txBox="1"/>
          <p:nvPr/>
        </p:nvSpPr>
        <p:spPr>
          <a:xfrm>
            <a:off x="1130983" y="4377494"/>
            <a:ext cx="1656000" cy="1600438"/>
          </a:xfrm>
          <a:prstGeom prst="rect">
            <a:avLst/>
          </a:prstGeom>
          <a:noFill/>
        </p:spPr>
        <p:txBody>
          <a:bodyPr wrap="square" rtlCol="0">
            <a:spAutoFit/>
          </a:bodyPr>
          <a:lstStyle/>
          <a:p>
            <a:pPr algn="ctr"/>
            <a:r>
              <a:rPr lang="fr-FR" sz="1400" dirty="0" err="1">
                <a:solidFill>
                  <a:srgbClr val="252525"/>
                </a:solidFill>
                <a:latin typeface="Roboto" panose="02000000000000000000" pitchFamily="2" charset="0"/>
              </a:rPr>
              <a:t>LapsDumper</a:t>
            </a:r>
            <a:r>
              <a:rPr lang="fr-FR" sz="1400" dirty="0">
                <a:solidFill>
                  <a:srgbClr val="252525"/>
                </a:solidFill>
                <a:latin typeface="Roboto" panose="02000000000000000000" pitchFamily="2" charset="0"/>
              </a:rPr>
              <a:t> est u</a:t>
            </a:r>
            <a:r>
              <a:rPr lang="fr-FR" sz="1400" b="0" i="0" dirty="0">
                <a:solidFill>
                  <a:srgbClr val="252525"/>
                </a:solidFill>
                <a:effectLst/>
                <a:latin typeface="Roboto" panose="02000000000000000000" pitchFamily="2" charset="0"/>
              </a:rPr>
              <a:t>n outil qui vide chaque mot de passe LAPS que le compte a la capacité de lire avec un domaine.</a:t>
            </a:r>
            <a:endParaRPr lang="ko-KR" altLang="en-US" sz="1400" dirty="0">
              <a:solidFill>
                <a:schemeClr val="tx1">
                  <a:lumMod val="75000"/>
                  <a:lumOff val="25000"/>
                </a:schemeClr>
              </a:solidFill>
              <a:latin typeface="Roboto" panose="02000000000000000000" pitchFamily="2" charset="0"/>
              <a:cs typeface="Arial" pitchFamily="34" charset="0"/>
            </a:endParaRPr>
          </a:p>
        </p:txBody>
      </p:sp>
    </p:spTree>
    <p:extLst>
      <p:ext uri="{BB962C8B-B14F-4D97-AF65-F5344CB8AC3E}">
        <p14:creationId xmlns:p14="http://schemas.microsoft.com/office/powerpoint/2010/main" val="328709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62E9CD0-CBA3-107C-42D6-169693435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31" y="88417"/>
            <a:ext cx="2982675" cy="1782328"/>
          </a:xfrm>
          <a:prstGeom prst="rect">
            <a:avLst/>
          </a:prstGeom>
        </p:spPr>
      </p:pic>
      <p:sp>
        <p:nvSpPr>
          <p:cNvPr id="11" name="ZoneTexte 10">
            <a:extLst>
              <a:ext uri="{FF2B5EF4-FFF2-40B4-BE49-F238E27FC236}">
                <a16:creationId xmlns:a16="http://schemas.microsoft.com/office/drawing/2014/main" id="{5E602675-FB31-B12C-731F-7AE0AA5DE203}"/>
              </a:ext>
            </a:extLst>
          </p:cNvPr>
          <p:cNvSpPr txBox="1"/>
          <p:nvPr/>
        </p:nvSpPr>
        <p:spPr>
          <a:xfrm>
            <a:off x="251670" y="2156620"/>
            <a:ext cx="3892491" cy="646331"/>
          </a:xfrm>
          <a:prstGeom prst="rect">
            <a:avLst/>
          </a:prstGeom>
          <a:noFill/>
        </p:spPr>
        <p:txBody>
          <a:bodyPr wrap="square" rtlCol="0">
            <a:spAutoFit/>
          </a:bodyPr>
          <a:lstStyle/>
          <a:p>
            <a:r>
              <a:rPr lang="fr-BE" b="1" u="sng" dirty="0"/>
              <a:t>Framework de post-exploitation </a:t>
            </a:r>
            <a:r>
              <a:rPr lang="fr-BE" b="1" u="sng" dirty="0">
                <a:latin typeface="Roboto" panose="02000000000000000000" pitchFamily="2" charset="0"/>
                <a:ea typeface="Roboto" panose="02000000000000000000" pitchFamily="2" charset="0"/>
              </a:rPr>
              <a:t>furtif</a:t>
            </a:r>
          </a:p>
        </p:txBody>
      </p:sp>
      <p:sp>
        <p:nvSpPr>
          <p:cNvPr id="22" name="ZoneTexte 21">
            <a:extLst>
              <a:ext uri="{FF2B5EF4-FFF2-40B4-BE49-F238E27FC236}">
                <a16:creationId xmlns:a16="http://schemas.microsoft.com/office/drawing/2014/main" id="{0382F1E1-B661-77BA-27EF-B0CABD68D7F9}"/>
              </a:ext>
            </a:extLst>
          </p:cNvPr>
          <p:cNvSpPr txBox="1"/>
          <p:nvPr/>
        </p:nvSpPr>
        <p:spPr>
          <a:xfrm>
            <a:off x="251670" y="2802951"/>
            <a:ext cx="3221373" cy="3139321"/>
          </a:xfrm>
          <a:prstGeom prst="rect">
            <a:avLst/>
          </a:prstGeom>
          <a:noFill/>
        </p:spPr>
        <p:txBody>
          <a:bodyPr wrap="square" rtlCol="0">
            <a:spAutoFit/>
          </a:bodyPr>
          <a:lstStyle/>
          <a:p>
            <a:r>
              <a:rPr kumimoji="0" lang="fr-FR" altLang="fr-FR" sz="18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PhpSploit</a:t>
            </a:r>
            <a:r>
              <a:rPr kumimoji="0" lang="fr-FR" altLang="fr-FR" sz="18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est un </a:t>
            </a:r>
            <a:r>
              <a:rPr kumimoji="0" lang="fr-FR" altLang="fr-FR" sz="18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framework</a:t>
            </a:r>
            <a:r>
              <a:rPr kumimoji="0" lang="fr-FR" altLang="fr-FR" sz="18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de contrôle à distance, visant à fournir une connexion interactive furtive de type </a:t>
            </a:r>
            <a:r>
              <a:rPr kumimoji="0" lang="fr-FR" altLang="fr-FR" sz="1800" b="0" i="0" u="none" strike="noStrike" cap="none" normalizeH="0" baseline="0" dirty="0" err="1">
                <a:ln>
                  <a:noFill/>
                </a:ln>
                <a:solidFill>
                  <a:schemeClr val="tx1"/>
                </a:solidFill>
                <a:effectLst/>
                <a:latin typeface="Roboto" panose="02000000000000000000" pitchFamily="2" charset="0"/>
                <a:ea typeface="Roboto" panose="02000000000000000000" pitchFamily="2" charset="0"/>
              </a:rPr>
              <a:t>shell</a:t>
            </a:r>
            <a:r>
              <a:rPr kumimoji="0" lang="fr-FR" altLang="fr-FR" sz="1800" b="0" i="0" u="none" strike="noStrike" cap="none" normalizeH="0" baseline="0" dirty="0">
                <a:ln>
                  <a:noFill/>
                </a:ln>
                <a:solidFill>
                  <a:schemeClr val="tx1"/>
                </a:solidFill>
                <a:effectLst/>
                <a:latin typeface="Roboto" panose="02000000000000000000" pitchFamily="2" charset="0"/>
                <a:ea typeface="Roboto" panose="02000000000000000000" pitchFamily="2" charset="0"/>
              </a:rPr>
              <a:t> sur HTTP entre le client et le serveur Web. Il s'agit d'un outil de post-exploitation capable de maintenir l'accès à un serveur Web compromis à des fins d'élévation de privilèges.</a:t>
            </a:r>
            <a:endParaRPr lang="fr-BE" dirty="0">
              <a:latin typeface="Roboto" panose="02000000000000000000" pitchFamily="2" charset="0"/>
              <a:ea typeface="Roboto" panose="02000000000000000000" pitchFamily="2" charset="0"/>
            </a:endParaRPr>
          </a:p>
        </p:txBody>
      </p:sp>
      <p:sp>
        <p:nvSpPr>
          <p:cNvPr id="4" name="ZoneTexte 3">
            <a:extLst>
              <a:ext uri="{FF2B5EF4-FFF2-40B4-BE49-F238E27FC236}">
                <a16:creationId xmlns:a16="http://schemas.microsoft.com/office/drawing/2014/main" id="{B79CA588-573A-FF56-1ECC-056A52402B67}"/>
              </a:ext>
            </a:extLst>
          </p:cNvPr>
          <p:cNvSpPr txBox="1"/>
          <p:nvPr/>
        </p:nvSpPr>
        <p:spPr>
          <a:xfrm>
            <a:off x="95590" y="6219271"/>
            <a:ext cx="6152810" cy="369332"/>
          </a:xfrm>
          <a:prstGeom prst="rect">
            <a:avLst/>
          </a:prstGeom>
          <a:noFill/>
        </p:spPr>
        <p:txBody>
          <a:bodyPr wrap="square" rtlCol="0">
            <a:spAutoFit/>
          </a:bodyPr>
          <a:lstStyle/>
          <a:p>
            <a:r>
              <a:rPr lang="fr-BE" b="0" i="0" dirty="0">
                <a:solidFill>
                  <a:srgbClr val="00B050"/>
                </a:solidFill>
                <a:effectLst/>
                <a:latin typeface="Consolas" panose="020B0609020204030204" pitchFamily="49" charset="0"/>
              </a:rPr>
              <a:t>&lt;?</a:t>
            </a:r>
            <a:r>
              <a:rPr lang="fr-BE" b="0" i="0" dirty="0" err="1">
                <a:solidFill>
                  <a:srgbClr val="00B050"/>
                </a:solidFill>
                <a:effectLst/>
                <a:latin typeface="Consolas" panose="020B0609020204030204" pitchFamily="49" charset="0"/>
              </a:rPr>
              <a:t>php</a:t>
            </a:r>
            <a:r>
              <a:rPr lang="fr-BE" b="0" i="0" dirty="0">
                <a:solidFill>
                  <a:srgbClr val="00B050"/>
                </a:solidFill>
                <a:effectLst/>
                <a:latin typeface="Consolas" panose="020B0609020204030204" pitchFamily="49" charset="0"/>
              </a:rPr>
              <a:t> </a:t>
            </a:r>
            <a:r>
              <a:rPr lang="fr-BE" b="0" i="0" dirty="0">
                <a:solidFill>
                  <a:srgbClr val="FF0000"/>
                </a:solidFill>
                <a:effectLst/>
                <a:latin typeface="Consolas" panose="020B0609020204030204" pitchFamily="49" charset="0"/>
              </a:rPr>
              <a:t>@eval</a:t>
            </a:r>
            <a:r>
              <a:rPr lang="fr-BE" b="0" i="0" dirty="0">
                <a:solidFill>
                  <a:schemeClr val="accent1">
                    <a:lumMod val="75000"/>
                  </a:schemeClr>
                </a:solidFill>
                <a:effectLst/>
                <a:latin typeface="Consolas" panose="020B0609020204030204" pitchFamily="49" charset="0"/>
              </a:rPr>
              <a:t>($_SERVER</a:t>
            </a:r>
            <a:r>
              <a:rPr lang="fr-BE" b="0" i="0" dirty="0">
                <a:solidFill>
                  <a:srgbClr val="FF0000"/>
                </a:solidFill>
                <a:effectLst/>
                <a:latin typeface="Consolas" panose="020B0609020204030204" pitchFamily="49" charset="0"/>
              </a:rPr>
              <a:t>[</a:t>
            </a:r>
            <a:r>
              <a:rPr lang="fr-BE" b="0" i="0" dirty="0">
                <a:solidFill>
                  <a:srgbClr val="7030A0"/>
                </a:solidFill>
                <a:effectLst/>
                <a:latin typeface="Consolas" panose="020B0609020204030204" pitchFamily="49" charset="0"/>
              </a:rPr>
              <a:t>'HTTP_PHPSPL01T</a:t>
            </a:r>
            <a:r>
              <a:rPr lang="fr-BE" b="0" i="0" dirty="0">
                <a:solidFill>
                  <a:srgbClr val="FF0000"/>
                </a:solidFill>
                <a:effectLst/>
                <a:latin typeface="Consolas" panose="020B0609020204030204" pitchFamily="49" charset="0"/>
              </a:rPr>
              <a:t>']); </a:t>
            </a:r>
            <a:r>
              <a:rPr lang="fr-BE" b="0" i="0" dirty="0">
                <a:solidFill>
                  <a:srgbClr val="00B050"/>
                </a:solidFill>
                <a:effectLst/>
                <a:latin typeface="Consolas" panose="020B0609020204030204" pitchFamily="49" charset="0"/>
              </a:rPr>
              <a:t>?&gt;</a:t>
            </a:r>
            <a:endParaRPr lang="fr-BE" dirty="0">
              <a:solidFill>
                <a:srgbClr val="00B050"/>
              </a:solidFill>
            </a:endParaRPr>
          </a:p>
        </p:txBody>
      </p:sp>
      <p:sp>
        <p:nvSpPr>
          <p:cNvPr id="5" name="AutoShape 2">
            <a:extLst>
              <a:ext uri="{FF2B5EF4-FFF2-40B4-BE49-F238E27FC236}">
                <a16:creationId xmlns:a16="http://schemas.microsoft.com/office/drawing/2014/main" id="{C0EAAC4B-53F4-BDF2-CA34-FE0E2FBB64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BE"/>
          </a:p>
        </p:txBody>
      </p:sp>
      <p:pic>
        <p:nvPicPr>
          <p:cNvPr id="9" name="Image 8">
            <a:extLst>
              <a:ext uri="{FF2B5EF4-FFF2-40B4-BE49-F238E27FC236}">
                <a16:creationId xmlns:a16="http://schemas.microsoft.com/office/drawing/2014/main" id="{2D70C67E-F197-3E8D-E275-3274A4539B5B}"/>
              </a:ext>
            </a:extLst>
          </p:cNvPr>
          <p:cNvPicPr>
            <a:picLocks noChangeAspect="1"/>
          </p:cNvPicPr>
          <p:nvPr/>
        </p:nvPicPr>
        <p:blipFill>
          <a:blip r:embed="rId3"/>
          <a:stretch>
            <a:fillRect/>
          </a:stretch>
        </p:blipFill>
        <p:spPr>
          <a:xfrm>
            <a:off x="5943600" y="0"/>
            <a:ext cx="6248400" cy="6858000"/>
          </a:xfrm>
          <a:prstGeom prst="rect">
            <a:avLst/>
          </a:prstGeom>
        </p:spPr>
      </p:pic>
    </p:spTree>
    <p:extLst>
      <p:ext uri="{BB962C8B-B14F-4D97-AF65-F5344CB8AC3E}">
        <p14:creationId xmlns:p14="http://schemas.microsoft.com/office/powerpoint/2010/main" val="4018287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10D049B-132D-E72C-ADFE-2DD9313D54C0}"/>
              </a:ext>
            </a:extLst>
          </p:cNvPr>
          <p:cNvPicPr>
            <a:picLocks noChangeAspect="1"/>
          </p:cNvPicPr>
          <p:nvPr/>
        </p:nvPicPr>
        <p:blipFill>
          <a:blip r:embed="rId2"/>
          <a:stretch>
            <a:fillRect/>
          </a:stretch>
        </p:blipFill>
        <p:spPr>
          <a:xfrm>
            <a:off x="3980330" y="0"/>
            <a:ext cx="8211670" cy="6858000"/>
          </a:xfrm>
          <a:prstGeom prst="rect">
            <a:avLst/>
          </a:prstGeom>
        </p:spPr>
      </p:pic>
      <p:sp>
        <p:nvSpPr>
          <p:cNvPr id="10" name="ZoneTexte 9">
            <a:extLst>
              <a:ext uri="{FF2B5EF4-FFF2-40B4-BE49-F238E27FC236}">
                <a16:creationId xmlns:a16="http://schemas.microsoft.com/office/drawing/2014/main" id="{29CEAEDE-0900-3458-71E1-F99D6C025206}"/>
              </a:ext>
            </a:extLst>
          </p:cNvPr>
          <p:cNvSpPr txBox="1"/>
          <p:nvPr/>
        </p:nvSpPr>
        <p:spPr>
          <a:xfrm>
            <a:off x="0" y="3249990"/>
            <a:ext cx="3980330" cy="2862322"/>
          </a:xfrm>
          <a:prstGeom prst="rect">
            <a:avLst/>
          </a:prstGeom>
          <a:noFill/>
        </p:spPr>
        <p:txBody>
          <a:bodyPr wrap="square" rtlCol="0">
            <a:spAutoFit/>
          </a:bodyPr>
          <a:lstStyle/>
          <a:p>
            <a:r>
              <a:rPr lang="fr-BE" b="1" i="0" dirty="0" err="1">
                <a:solidFill>
                  <a:srgbClr val="7030A0"/>
                </a:solidFill>
                <a:effectLst/>
                <a:latin typeface="Roboto" panose="02000000000000000000" pitchFamily="2" charset="0"/>
                <a:ea typeface="Roboto" panose="02000000000000000000" pitchFamily="2" charset="0"/>
              </a:rPr>
              <a:t>Sprayingtoolkit</a:t>
            </a:r>
            <a:endParaRPr lang="fr-BE" b="1" i="0" dirty="0">
              <a:solidFill>
                <a:srgbClr val="7030A0"/>
              </a:solidFill>
              <a:effectLst/>
              <a:latin typeface="Roboto" panose="02000000000000000000" pitchFamily="2" charset="0"/>
              <a:ea typeface="Roboto" panose="02000000000000000000" pitchFamily="2" charset="0"/>
            </a:endParaRPr>
          </a:p>
          <a:p>
            <a:endParaRPr lang="fr-BE" dirty="0">
              <a:latin typeface="Roboto" panose="02000000000000000000" pitchFamily="2" charset="0"/>
              <a:ea typeface="Roboto" panose="02000000000000000000" pitchFamily="2" charset="0"/>
            </a:endParaRPr>
          </a:p>
          <a:p>
            <a:r>
              <a:rPr lang="fr-FR" dirty="0">
                <a:solidFill>
                  <a:srgbClr val="252525"/>
                </a:solidFill>
                <a:latin typeface="Roboto" panose="02000000000000000000" pitchFamily="2" charset="0"/>
                <a:ea typeface="Roboto" panose="02000000000000000000" pitchFamily="2" charset="0"/>
              </a:rPr>
              <a:t>Est u</a:t>
            </a:r>
            <a:r>
              <a:rPr lang="fr-FR" b="0" i="0" dirty="0">
                <a:solidFill>
                  <a:srgbClr val="252525"/>
                </a:solidFill>
                <a:effectLst/>
                <a:latin typeface="Roboto" panose="02000000000000000000" pitchFamily="2" charset="0"/>
                <a:ea typeface="Roboto" panose="02000000000000000000" pitchFamily="2" charset="0"/>
              </a:rPr>
              <a:t>n ensemble de scripts/utilitaires Python qui tentent de rendre les </a:t>
            </a:r>
            <a:r>
              <a:rPr lang="fr-BE" b="0" i="0" dirty="0" err="1">
                <a:solidFill>
                  <a:srgbClr val="252525"/>
                </a:solidFill>
                <a:effectLst/>
                <a:latin typeface="Roboto" panose="02000000000000000000" pitchFamily="2" charset="0"/>
              </a:rPr>
              <a:t>spraying</a:t>
            </a:r>
            <a:r>
              <a:rPr lang="fr-BE" b="0" i="0" dirty="0">
                <a:solidFill>
                  <a:srgbClr val="252525"/>
                </a:solidFill>
                <a:effectLst/>
                <a:latin typeface="Roboto" panose="02000000000000000000" pitchFamily="2" charset="0"/>
              </a:rPr>
              <a:t> </a:t>
            </a:r>
            <a:r>
              <a:rPr lang="fr-BE" b="0" i="0" dirty="0" err="1">
                <a:solidFill>
                  <a:srgbClr val="252525"/>
                </a:solidFill>
                <a:effectLst/>
                <a:latin typeface="Roboto" panose="02000000000000000000" pitchFamily="2" charset="0"/>
              </a:rPr>
              <a:t>attacks</a:t>
            </a:r>
            <a:r>
              <a:rPr lang="fr-FR" dirty="0">
                <a:solidFill>
                  <a:srgbClr val="252525"/>
                </a:solidFill>
                <a:latin typeface="Roboto" panose="02000000000000000000" pitchFamily="2" charset="0"/>
                <a:ea typeface="Roboto" panose="02000000000000000000" pitchFamily="2" charset="0"/>
              </a:rPr>
              <a:t> contre </a:t>
            </a:r>
            <a:r>
              <a:rPr lang="fr-FR" b="0" i="0" dirty="0">
                <a:solidFill>
                  <a:srgbClr val="252525"/>
                </a:solidFill>
                <a:effectLst/>
                <a:latin typeface="Roboto" panose="02000000000000000000" pitchFamily="2" charset="0"/>
                <a:ea typeface="Roboto" panose="02000000000000000000" pitchFamily="2" charset="0"/>
              </a:rPr>
              <a:t>Lync/ Lync/Skype For Business et OWA, </a:t>
            </a:r>
          </a:p>
          <a:p>
            <a:endParaRPr lang="fr-FR" dirty="0">
              <a:solidFill>
                <a:srgbClr val="252525"/>
              </a:solidFill>
              <a:latin typeface="Roboto" panose="02000000000000000000" pitchFamily="2" charset="0"/>
              <a:ea typeface="Roboto" panose="02000000000000000000" pitchFamily="2" charset="0"/>
            </a:endParaRPr>
          </a:p>
          <a:p>
            <a:r>
              <a:rPr lang="fr-FR" b="0" i="0" dirty="0">
                <a:solidFill>
                  <a:srgbClr val="252525"/>
                </a:solidFill>
                <a:effectLst/>
                <a:latin typeface="Roboto" panose="02000000000000000000" pitchFamily="2" charset="0"/>
                <a:ea typeface="Roboto" panose="02000000000000000000" pitchFamily="2" charset="0"/>
              </a:rPr>
              <a:t>basé sur </a:t>
            </a:r>
            <a:r>
              <a:rPr lang="fr-FR" b="0" i="0" dirty="0" err="1">
                <a:solidFill>
                  <a:srgbClr val="252525"/>
                </a:solidFill>
                <a:effectLst/>
                <a:latin typeface="Roboto" panose="02000000000000000000" pitchFamily="2" charset="0"/>
                <a:ea typeface="Roboto" panose="02000000000000000000" pitchFamily="2" charset="0"/>
              </a:rPr>
              <a:t>Asyncio</a:t>
            </a:r>
            <a:r>
              <a:rPr lang="fr-FR" b="0" i="0" dirty="0">
                <a:solidFill>
                  <a:srgbClr val="252525"/>
                </a:solidFill>
                <a:effectLst/>
                <a:latin typeface="Roboto" panose="02000000000000000000" pitchFamily="2" charset="0"/>
                <a:ea typeface="Roboto" panose="02000000000000000000" pitchFamily="2" charset="0"/>
              </a:rPr>
              <a:t> et Python 3.7 beaucoup plus rapides, moins douloureuses et plus efficaces.</a:t>
            </a:r>
            <a:endParaRPr lang="fr-BE" dirty="0">
              <a:latin typeface="Roboto" panose="02000000000000000000" pitchFamily="2" charset="0"/>
              <a:ea typeface="Roboto" panose="02000000000000000000" pitchFamily="2" charset="0"/>
            </a:endParaRPr>
          </a:p>
        </p:txBody>
      </p:sp>
      <p:pic>
        <p:nvPicPr>
          <p:cNvPr id="14" name="Image 13">
            <a:extLst>
              <a:ext uri="{FF2B5EF4-FFF2-40B4-BE49-F238E27FC236}">
                <a16:creationId xmlns:a16="http://schemas.microsoft.com/office/drawing/2014/main" id="{1C81E700-2588-773D-1250-F3FF9647DA62}"/>
              </a:ext>
            </a:extLst>
          </p:cNvPr>
          <p:cNvPicPr>
            <a:picLocks noChangeAspect="1"/>
          </p:cNvPicPr>
          <p:nvPr/>
        </p:nvPicPr>
        <p:blipFill>
          <a:blip r:embed="rId3"/>
          <a:stretch>
            <a:fillRect/>
          </a:stretch>
        </p:blipFill>
        <p:spPr>
          <a:xfrm>
            <a:off x="63874" y="0"/>
            <a:ext cx="1790700" cy="2038350"/>
          </a:xfrm>
          <a:prstGeom prst="rect">
            <a:avLst/>
          </a:prstGeom>
        </p:spPr>
      </p:pic>
      <p:sp>
        <p:nvSpPr>
          <p:cNvPr id="5" name="ZoneTexte 4">
            <a:extLst>
              <a:ext uri="{FF2B5EF4-FFF2-40B4-BE49-F238E27FC236}">
                <a16:creationId xmlns:a16="http://schemas.microsoft.com/office/drawing/2014/main" id="{3CA46D10-09A7-3EB6-6D7D-71D80874C644}"/>
              </a:ext>
            </a:extLst>
          </p:cNvPr>
          <p:cNvSpPr txBox="1"/>
          <p:nvPr/>
        </p:nvSpPr>
        <p:spPr>
          <a:xfrm>
            <a:off x="1854574" y="468689"/>
            <a:ext cx="5506885" cy="646331"/>
          </a:xfrm>
          <a:prstGeom prst="rect">
            <a:avLst/>
          </a:prstGeom>
          <a:noFill/>
        </p:spPr>
        <p:txBody>
          <a:bodyPr wrap="square" rtlCol="0">
            <a:spAutoFit/>
          </a:bodyPr>
          <a:lstStyle/>
          <a:p>
            <a:r>
              <a:rPr lang="fr-BE" b="1" i="0" u="sng" dirty="0" err="1">
                <a:solidFill>
                  <a:srgbClr val="7030A0"/>
                </a:solidFill>
                <a:effectLst/>
                <a:latin typeface="Roboto" panose="02000000000000000000" pitchFamily="2" charset="0"/>
                <a:ea typeface="Roboto" panose="02000000000000000000" pitchFamily="2" charset="0"/>
              </a:rPr>
              <a:t>sprayingtoolkit</a:t>
            </a:r>
            <a:endParaRPr lang="fr-BE" b="1" i="0" u="sng" dirty="0">
              <a:solidFill>
                <a:srgbClr val="7030A0"/>
              </a:solidFill>
              <a:effectLst/>
              <a:latin typeface="Roboto" panose="02000000000000000000" pitchFamily="2" charset="0"/>
              <a:ea typeface="Roboto" panose="02000000000000000000" pitchFamily="2" charset="0"/>
            </a:endParaRPr>
          </a:p>
          <a:p>
            <a:endParaRPr lang="fr-BE" u="sng" dirty="0">
              <a:solidFill>
                <a:srgbClr val="7030A0"/>
              </a:solidFill>
            </a:endParaRPr>
          </a:p>
        </p:txBody>
      </p:sp>
    </p:spTree>
    <p:extLst>
      <p:ext uri="{BB962C8B-B14F-4D97-AF65-F5344CB8AC3E}">
        <p14:creationId xmlns:p14="http://schemas.microsoft.com/office/powerpoint/2010/main" val="123729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1B76024-36DA-ABD4-8AD7-9F3D4D02D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962400" cy="1464694"/>
          </a:xfrm>
          <a:prstGeom prst="rect">
            <a:avLst/>
          </a:prstGeom>
        </p:spPr>
      </p:pic>
      <p:pic>
        <p:nvPicPr>
          <p:cNvPr id="20" name="Image 19">
            <a:extLst>
              <a:ext uri="{FF2B5EF4-FFF2-40B4-BE49-F238E27FC236}">
                <a16:creationId xmlns:a16="http://schemas.microsoft.com/office/drawing/2014/main" id="{7284A28A-6A67-354F-9909-118832FC9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673" y="-1"/>
            <a:ext cx="7648327" cy="6870583"/>
          </a:xfrm>
          <a:prstGeom prst="rect">
            <a:avLst/>
          </a:prstGeom>
        </p:spPr>
      </p:pic>
      <p:sp>
        <p:nvSpPr>
          <p:cNvPr id="22" name="ZoneTexte 21">
            <a:extLst>
              <a:ext uri="{FF2B5EF4-FFF2-40B4-BE49-F238E27FC236}">
                <a16:creationId xmlns:a16="http://schemas.microsoft.com/office/drawing/2014/main" id="{57DA5454-B469-F0FD-217C-AA7F87071E9D}"/>
              </a:ext>
            </a:extLst>
          </p:cNvPr>
          <p:cNvSpPr txBox="1"/>
          <p:nvPr/>
        </p:nvSpPr>
        <p:spPr>
          <a:xfrm>
            <a:off x="215135" y="1597831"/>
            <a:ext cx="4180695" cy="369332"/>
          </a:xfrm>
          <a:prstGeom prst="rect">
            <a:avLst/>
          </a:prstGeom>
          <a:noFill/>
        </p:spPr>
        <p:txBody>
          <a:bodyPr wrap="square">
            <a:spAutoFit/>
          </a:bodyPr>
          <a:lstStyle/>
          <a:p>
            <a:r>
              <a:rPr lang="fr-FR" b="1" u="sng" dirty="0">
                <a:latin typeface="Roboto" panose="02000000000000000000" pitchFamily="2" charset="0"/>
                <a:ea typeface="Roboto" panose="02000000000000000000" pitchFamily="2" charset="0"/>
              </a:rPr>
              <a:t>Brute Shark est un sniffeur de réseaux</a:t>
            </a:r>
            <a:endParaRPr lang="fr-BE" b="1" u="sng" dirty="0">
              <a:latin typeface="Roboto" panose="02000000000000000000" pitchFamily="2" charset="0"/>
              <a:ea typeface="Roboto" panose="02000000000000000000" pitchFamily="2" charset="0"/>
            </a:endParaRPr>
          </a:p>
        </p:txBody>
      </p:sp>
      <p:sp>
        <p:nvSpPr>
          <p:cNvPr id="25" name="ZoneTexte 24">
            <a:extLst>
              <a:ext uri="{FF2B5EF4-FFF2-40B4-BE49-F238E27FC236}">
                <a16:creationId xmlns:a16="http://schemas.microsoft.com/office/drawing/2014/main" id="{3B9913CB-714A-E375-09FE-22EB059AD400}"/>
              </a:ext>
            </a:extLst>
          </p:cNvPr>
          <p:cNvSpPr txBox="1"/>
          <p:nvPr/>
        </p:nvSpPr>
        <p:spPr>
          <a:xfrm>
            <a:off x="152382" y="2619861"/>
            <a:ext cx="4029693" cy="3754874"/>
          </a:xfrm>
          <a:prstGeom prst="rect">
            <a:avLst/>
          </a:prstGeom>
          <a:noFill/>
        </p:spPr>
        <p:txBody>
          <a:bodyPr wrap="square" rtlCol="0">
            <a:spAutoFit/>
          </a:bodyPr>
          <a:lstStyle/>
          <a:p>
            <a:r>
              <a:rPr lang="fr-FR" sz="1400" b="1" u="sng" dirty="0">
                <a:latin typeface="Roboto" panose="02000000000000000000" pitchFamily="2" charset="0"/>
                <a:ea typeface="Roboto" panose="02000000000000000000" pitchFamily="2" charset="0"/>
              </a:rPr>
              <a:t>Brute Shark</a:t>
            </a:r>
            <a:r>
              <a:rPr lang="fr-FR" sz="1400" dirty="0">
                <a:latin typeface="Roboto" panose="02000000000000000000" pitchFamily="2" charset="0"/>
                <a:ea typeface="Roboto" panose="02000000000000000000" pitchFamily="2" charset="0"/>
              </a:rPr>
              <a:t> permet d'effectuer une inspection et un traitement approfondis du trafic réseau il peux très bien fonctionner avec les fichiers PCAP de Wire-Shark déjà capturer </a:t>
            </a:r>
          </a:p>
          <a:p>
            <a:endParaRPr lang="fr-FR" sz="1400" dirty="0">
              <a:latin typeface="Roboto" panose="02000000000000000000" pitchFamily="2" charset="0"/>
              <a:ea typeface="Roboto" panose="02000000000000000000" pitchFamily="2" charset="0"/>
            </a:endParaRPr>
          </a:p>
          <a:p>
            <a:endParaRPr lang="fr-FR" sz="1400" dirty="0">
              <a:latin typeface="Roboto" panose="02000000000000000000" pitchFamily="2" charset="0"/>
              <a:ea typeface="Roboto" panose="02000000000000000000" pitchFamily="2" charset="0"/>
            </a:endParaRPr>
          </a:p>
          <a:p>
            <a:endParaRPr lang="fr-FR" sz="1400" dirty="0">
              <a:latin typeface="Roboto" panose="02000000000000000000" pitchFamily="2" charset="0"/>
              <a:ea typeface="Roboto" panose="02000000000000000000" pitchFamily="2" charset="0"/>
            </a:endParaRPr>
          </a:p>
          <a:p>
            <a:r>
              <a:rPr lang="fr-FR" sz="1400" dirty="0">
                <a:latin typeface="Roboto" panose="02000000000000000000" pitchFamily="2" charset="0"/>
                <a:ea typeface="Roboto" panose="02000000000000000000" pitchFamily="2" charset="0"/>
              </a:rPr>
              <a:t>Il permet d'extraire les mots de passe des captures de données directement en texte brut, sans que nous ayons à inspecter tout le trafic en détail, c'est complètement automatique. Nous pouvons également construire une carte du réseau, reconstruire des sessions TCP, extraire les hachages des mots de passe cryptés et même les convertir au format </a:t>
            </a:r>
            <a:r>
              <a:rPr lang="fr-FR" sz="1400" dirty="0" err="1">
                <a:latin typeface="Roboto" panose="02000000000000000000" pitchFamily="2" charset="0"/>
                <a:ea typeface="Roboto" panose="02000000000000000000" pitchFamily="2" charset="0"/>
              </a:rPr>
              <a:t>Hashcat</a:t>
            </a:r>
            <a:r>
              <a:rPr lang="fr-FR" sz="1400" dirty="0">
                <a:latin typeface="Roboto" panose="02000000000000000000" pitchFamily="2" charset="0"/>
                <a:ea typeface="Roboto" panose="02000000000000000000" pitchFamily="2" charset="0"/>
              </a:rPr>
              <a:t> pour essayer plus tard de les cracker avec ce programme, en effectuant un </a:t>
            </a:r>
            <a:r>
              <a:rPr lang="fr-FR" sz="1400" dirty="0" err="1">
                <a:latin typeface="Roboto" panose="02000000000000000000" pitchFamily="2" charset="0"/>
                <a:ea typeface="Roboto" panose="02000000000000000000" pitchFamily="2" charset="0"/>
              </a:rPr>
              <a:t>bruteforce</a:t>
            </a:r>
            <a:endParaRPr lang="fr-BE" sz="1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5070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ellfire VPN avis 2022 : Vaut-il vraiment un abonnement ?">
            <a:extLst>
              <a:ext uri="{FF2B5EF4-FFF2-40B4-BE49-F238E27FC236}">
                <a16:creationId xmlns:a16="http://schemas.microsoft.com/office/drawing/2014/main" id="{85ED3DDD-8350-D47F-B31B-7D823149B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36" y="-23893"/>
            <a:ext cx="197223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0F30B73-72B4-AE16-9CFD-9E1AF4DDE268}"/>
              </a:ext>
            </a:extLst>
          </p:cNvPr>
          <p:cNvSpPr txBox="1"/>
          <p:nvPr/>
        </p:nvSpPr>
        <p:spPr>
          <a:xfrm>
            <a:off x="0" y="2442944"/>
            <a:ext cx="3621134" cy="1477328"/>
          </a:xfrm>
          <a:prstGeom prst="rect">
            <a:avLst/>
          </a:prstGeom>
          <a:noFill/>
        </p:spPr>
        <p:txBody>
          <a:bodyPr wrap="square" rtlCol="0">
            <a:spAutoFit/>
          </a:bodyPr>
          <a:lstStyle/>
          <a:p>
            <a:r>
              <a:rPr lang="fr-FR" b="1" u="sng" dirty="0" err="1">
                <a:solidFill>
                  <a:schemeClr val="accent3">
                    <a:lumMod val="50000"/>
                  </a:schemeClr>
                </a:solidFill>
                <a:latin typeface="Roboto" panose="02000000000000000000" pitchFamily="2" charset="0"/>
                <a:ea typeface="Roboto" panose="02000000000000000000" pitchFamily="2" charset="0"/>
              </a:rPr>
              <a:t>shell</a:t>
            </a:r>
            <a:r>
              <a:rPr lang="fr-FR" b="1" u="sng" dirty="0" err="1">
                <a:solidFill>
                  <a:srgbClr val="FF0000"/>
                </a:solidFill>
                <a:latin typeface="Roboto" panose="02000000000000000000" pitchFamily="2" charset="0"/>
                <a:ea typeface="Roboto" panose="02000000000000000000" pitchFamily="2" charset="0"/>
              </a:rPr>
              <a:t>fire</a:t>
            </a:r>
            <a:r>
              <a:rPr lang="fr-FR" dirty="0">
                <a:latin typeface="Roboto" panose="02000000000000000000" pitchFamily="2" charset="0"/>
                <a:ea typeface="Roboto" panose="02000000000000000000" pitchFamily="2" charset="0"/>
              </a:rPr>
              <a:t> est un </a:t>
            </a:r>
            <a:r>
              <a:rPr lang="fr-FR" dirty="0" err="1">
                <a:solidFill>
                  <a:srgbClr val="000066"/>
                </a:solidFill>
                <a:latin typeface="Roboto" panose="02000000000000000000" pitchFamily="2" charset="0"/>
                <a:ea typeface="Roboto" panose="02000000000000000000" pitchFamily="2" charset="0"/>
              </a:rPr>
              <a:t>shell</a:t>
            </a:r>
            <a:r>
              <a:rPr lang="fr-FR" dirty="0">
                <a:solidFill>
                  <a:srgbClr val="000066"/>
                </a:solidFill>
                <a:latin typeface="Roboto" panose="02000000000000000000" pitchFamily="2" charset="0"/>
                <a:ea typeface="Roboto" panose="02000000000000000000" pitchFamily="2" charset="0"/>
              </a:rPr>
              <a:t> </a:t>
            </a:r>
            <a:r>
              <a:rPr lang="fr-FR" dirty="0">
                <a:latin typeface="Roboto" panose="02000000000000000000" pitchFamily="2" charset="0"/>
                <a:ea typeface="Roboto" panose="02000000000000000000" pitchFamily="2" charset="0"/>
              </a:rPr>
              <a:t>d'exploitation qui se concentre sur l'exploitation des vulnérabilités LFI, RFI et d'injection de commande.</a:t>
            </a:r>
            <a:endParaRPr lang="fr-BE" dirty="0">
              <a:latin typeface="Roboto" panose="02000000000000000000" pitchFamily="2" charset="0"/>
              <a:ea typeface="Roboto" panose="02000000000000000000" pitchFamily="2" charset="0"/>
            </a:endParaRPr>
          </a:p>
        </p:txBody>
      </p:sp>
      <p:pic>
        <p:nvPicPr>
          <p:cNvPr id="7" name="Image 6">
            <a:extLst>
              <a:ext uri="{FF2B5EF4-FFF2-40B4-BE49-F238E27FC236}">
                <a16:creationId xmlns:a16="http://schemas.microsoft.com/office/drawing/2014/main" id="{615DDBBF-2958-AA7F-E927-EC5343FB91F0}"/>
              </a:ext>
            </a:extLst>
          </p:cNvPr>
          <p:cNvPicPr>
            <a:picLocks noChangeAspect="1"/>
          </p:cNvPicPr>
          <p:nvPr/>
        </p:nvPicPr>
        <p:blipFill>
          <a:blip r:embed="rId3"/>
          <a:stretch>
            <a:fillRect/>
          </a:stretch>
        </p:blipFill>
        <p:spPr>
          <a:xfrm>
            <a:off x="7404847" y="0"/>
            <a:ext cx="5441576" cy="6858000"/>
          </a:xfrm>
          <a:prstGeom prst="rect">
            <a:avLst/>
          </a:prstGeom>
        </p:spPr>
      </p:pic>
      <p:pic>
        <p:nvPicPr>
          <p:cNvPr id="9" name="Image 8">
            <a:extLst>
              <a:ext uri="{FF2B5EF4-FFF2-40B4-BE49-F238E27FC236}">
                <a16:creationId xmlns:a16="http://schemas.microsoft.com/office/drawing/2014/main" id="{FB81EC95-729C-A974-3F3B-5743BA3A1828}"/>
              </a:ext>
            </a:extLst>
          </p:cNvPr>
          <p:cNvPicPr>
            <a:picLocks noChangeAspect="1"/>
          </p:cNvPicPr>
          <p:nvPr/>
        </p:nvPicPr>
        <p:blipFill>
          <a:blip r:embed="rId4"/>
          <a:stretch>
            <a:fillRect/>
          </a:stretch>
        </p:blipFill>
        <p:spPr>
          <a:xfrm>
            <a:off x="115636" y="3956550"/>
            <a:ext cx="1972235" cy="2763954"/>
          </a:xfrm>
          <a:prstGeom prst="rect">
            <a:avLst/>
          </a:prstGeom>
        </p:spPr>
      </p:pic>
      <p:pic>
        <p:nvPicPr>
          <p:cNvPr id="11" name="Image 10">
            <a:extLst>
              <a:ext uri="{FF2B5EF4-FFF2-40B4-BE49-F238E27FC236}">
                <a16:creationId xmlns:a16="http://schemas.microsoft.com/office/drawing/2014/main" id="{73D5AE70-C193-4EAF-A7A3-DCF4546FD0D8}"/>
              </a:ext>
            </a:extLst>
          </p:cNvPr>
          <p:cNvPicPr>
            <a:picLocks noChangeAspect="1"/>
          </p:cNvPicPr>
          <p:nvPr/>
        </p:nvPicPr>
        <p:blipFill>
          <a:blip r:embed="rId5"/>
          <a:stretch>
            <a:fillRect/>
          </a:stretch>
        </p:blipFill>
        <p:spPr>
          <a:xfrm>
            <a:off x="3736769" y="0"/>
            <a:ext cx="3668078" cy="6858000"/>
          </a:xfrm>
          <a:prstGeom prst="rect">
            <a:avLst/>
          </a:prstGeom>
        </p:spPr>
      </p:pic>
      <p:pic>
        <p:nvPicPr>
          <p:cNvPr id="13" name="Image 12">
            <a:extLst>
              <a:ext uri="{FF2B5EF4-FFF2-40B4-BE49-F238E27FC236}">
                <a16:creationId xmlns:a16="http://schemas.microsoft.com/office/drawing/2014/main" id="{B76CDC65-17FF-FEE1-656E-8C5D0A5A8454}"/>
              </a:ext>
            </a:extLst>
          </p:cNvPr>
          <p:cNvPicPr>
            <a:picLocks noChangeAspect="1"/>
          </p:cNvPicPr>
          <p:nvPr/>
        </p:nvPicPr>
        <p:blipFill>
          <a:blip r:embed="rId6"/>
          <a:stretch>
            <a:fillRect/>
          </a:stretch>
        </p:blipFill>
        <p:spPr>
          <a:xfrm>
            <a:off x="60942" y="1206337"/>
            <a:ext cx="3675826" cy="1200329"/>
          </a:xfrm>
          <a:prstGeom prst="rect">
            <a:avLst/>
          </a:prstGeom>
        </p:spPr>
      </p:pic>
    </p:spTree>
    <p:extLst>
      <p:ext uri="{BB962C8B-B14F-4D97-AF65-F5344CB8AC3E}">
        <p14:creationId xmlns:p14="http://schemas.microsoft.com/office/powerpoint/2010/main" val="102033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0">
            <a:extLst>
              <a:ext uri="{FF2B5EF4-FFF2-40B4-BE49-F238E27FC236}">
                <a16:creationId xmlns:a16="http://schemas.microsoft.com/office/drawing/2014/main" id="{9F43EFBF-09A3-F01F-E10F-62A06C315751}"/>
              </a:ext>
            </a:extLst>
          </p:cNvPr>
          <p:cNvPicPr>
            <a:picLocks noChangeAspect="1"/>
          </p:cNvPicPr>
          <p:nvPr/>
        </p:nvPicPr>
        <p:blipFill>
          <a:blip r:embed="rId2">
            <a:extLst>
              <a:ext uri="{28A0092B-C50C-407E-A947-70E740481C1C}">
                <a14:useLocalDpi xmlns:a14="http://schemas.microsoft.com/office/drawing/2010/main" val="0"/>
              </a:ext>
            </a:extLst>
          </a:blip>
          <a:srcRect t="514" b="514"/>
          <a:stretch>
            <a:fillRect/>
          </a:stretch>
        </p:blipFill>
        <p:spPr>
          <a:xfrm>
            <a:off x="90159" y="0"/>
            <a:ext cx="1596857" cy="1575075"/>
          </a:xfrm>
          <a:prstGeom prst="rect">
            <a:avLst/>
          </a:prstGeom>
        </p:spPr>
      </p:pic>
      <p:sp>
        <p:nvSpPr>
          <p:cNvPr id="6" name="ZoneTexte 5">
            <a:extLst>
              <a:ext uri="{FF2B5EF4-FFF2-40B4-BE49-F238E27FC236}">
                <a16:creationId xmlns:a16="http://schemas.microsoft.com/office/drawing/2014/main" id="{CD9A9AAC-737C-AAE4-9674-26452FCAD27D}"/>
              </a:ext>
            </a:extLst>
          </p:cNvPr>
          <p:cNvSpPr txBox="1"/>
          <p:nvPr/>
        </p:nvSpPr>
        <p:spPr>
          <a:xfrm>
            <a:off x="0" y="5613565"/>
            <a:ext cx="4320988" cy="923330"/>
          </a:xfrm>
          <a:prstGeom prst="rect">
            <a:avLst/>
          </a:prstGeom>
          <a:noFill/>
        </p:spPr>
        <p:txBody>
          <a:bodyPr wrap="square" rtlCol="0">
            <a:spAutoFit/>
          </a:bodyPr>
          <a:lstStyle/>
          <a:p>
            <a:r>
              <a:rPr lang="fr-FR" i="0" dirty="0" err="1">
                <a:effectLst/>
                <a:latin typeface="Roboto" panose="02000000000000000000" pitchFamily="2" charset="0"/>
                <a:ea typeface="Roboto" panose="02000000000000000000" pitchFamily="2" charset="0"/>
              </a:rPr>
              <a:t>LapsDumper</a:t>
            </a:r>
            <a:r>
              <a:rPr lang="fr-FR" i="0" dirty="0">
                <a:effectLst/>
                <a:latin typeface="Roboto" panose="02000000000000000000" pitchFamily="2" charset="0"/>
                <a:ea typeface="Roboto" panose="02000000000000000000" pitchFamily="2" charset="0"/>
              </a:rPr>
              <a:t> est un outil </a:t>
            </a:r>
            <a:r>
              <a:rPr lang="fr-FR" i="0" dirty="0" err="1">
                <a:effectLst/>
                <a:latin typeface="Roboto" panose="02000000000000000000" pitchFamily="2" charset="0"/>
                <a:ea typeface="Roboto" panose="02000000000000000000" pitchFamily="2" charset="0"/>
              </a:rPr>
              <a:t>developper</a:t>
            </a:r>
            <a:r>
              <a:rPr lang="fr-FR" i="0" dirty="0">
                <a:effectLst/>
                <a:latin typeface="Roboto" panose="02000000000000000000" pitchFamily="2" charset="0"/>
                <a:ea typeface="Roboto" panose="02000000000000000000" pitchFamily="2" charset="0"/>
              </a:rPr>
              <a:t> en python pour récupérer les mots de passe LAPS à partir d'une machine Linux</a:t>
            </a:r>
            <a:endParaRPr lang="fr-BE" dirty="0">
              <a:latin typeface="Roboto" panose="02000000000000000000" pitchFamily="2" charset="0"/>
              <a:ea typeface="Roboto" panose="02000000000000000000" pitchFamily="2" charset="0"/>
            </a:endParaRPr>
          </a:p>
        </p:txBody>
      </p:sp>
      <p:sp>
        <p:nvSpPr>
          <p:cNvPr id="9" name="ZoneTexte 8">
            <a:extLst>
              <a:ext uri="{FF2B5EF4-FFF2-40B4-BE49-F238E27FC236}">
                <a16:creationId xmlns:a16="http://schemas.microsoft.com/office/drawing/2014/main" id="{6700E12F-1E74-57BB-8441-42C30DE1D8DF}"/>
              </a:ext>
            </a:extLst>
          </p:cNvPr>
          <p:cNvSpPr txBox="1"/>
          <p:nvPr/>
        </p:nvSpPr>
        <p:spPr>
          <a:xfrm>
            <a:off x="90159" y="3429000"/>
            <a:ext cx="4052047" cy="1384995"/>
          </a:xfrm>
          <a:prstGeom prst="rect">
            <a:avLst/>
          </a:prstGeom>
          <a:noFill/>
        </p:spPr>
        <p:txBody>
          <a:bodyPr wrap="square" rtlCol="0">
            <a:spAutoFit/>
          </a:bodyPr>
          <a:lstStyle/>
          <a:p>
            <a:r>
              <a:rPr lang="fr-FR" sz="1400" i="0" dirty="0">
                <a:effectLst/>
                <a:latin typeface="Roboto" panose="02000000000000000000" pitchFamily="2" charset="0"/>
                <a:ea typeface="Roboto" panose="02000000000000000000" pitchFamily="2" charset="0"/>
              </a:rPr>
              <a:t>LAPS permet pour chaque ordinateur présent dans OU de générer de façon aléatoire un mot de passe pour le compte Administrateur local et de l'enregistrer dans un attribut Active Directory (ms-</a:t>
            </a:r>
            <a:r>
              <a:rPr lang="fr-FR" sz="1400" i="0" dirty="0" err="1">
                <a:effectLst/>
                <a:latin typeface="Roboto" panose="02000000000000000000" pitchFamily="2" charset="0"/>
                <a:ea typeface="Roboto" panose="02000000000000000000" pitchFamily="2" charset="0"/>
              </a:rPr>
              <a:t>Mcs</a:t>
            </a:r>
            <a:r>
              <a:rPr lang="fr-FR" sz="1400" i="0" dirty="0">
                <a:effectLst/>
                <a:latin typeface="Roboto" panose="02000000000000000000" pitchFamily="2" charset="0"/>
                <a:ea typeface="Roboto" panose="02000000000000000000" pitchFamily="2" charset="0"/>
              </a:rPr>
              <a:t>-</a:t>
            </a:r>
            <a:r>
              <a:rPr lang="fr-FR" sz="1400" i="0" dirty="0" err="1">
                <a:effectLst/>
                <a:latin typeface="Roboto" panose="02000000000000000000" pitchFamily="2" charset="0"/>
                <a:ea typeface="Roboto" panose="02000000000000000000" pitchFamily="2" charset="0"/>
              </a:rPr>
              <a:t>AdmPwd</a:t>
            </a:r>
            <a:r>
              <a:rPr lang="fr-FR" sz="1400" i="0" dirty="0">
                <a:effectLst/>
                <a:latin typeface="Roboto" panose="02000000000000000000" pitchFamily="2" charset="0"/>
                <a:ea typeface="Roboto" panose="02000000000000000000" pitchFamily="2" charset="0"/>
              </a:rPr>
              <a:t>).</a:t>
            </a:r>
            <a:endParaRPr lang="fr-BE" sz="1400" dirty="0">
              <a:latin typeface="Roboto" panose="02000000000000000000" pitchFamily="2" charset="0"/>
              <a:ea typeface="Roboto" panose="02000000000000000000" pitchFamily="2" charset="0"/>
            </a:endParaRPr>
          </a:p>
          <a:p>
            <a:endParaRPr lang="fr-BE" sz="1400" dirty="0">
              <a:latin typeface="Roboto" panose="02000000000000000000" pitchFamily="2" charset="0"/>
              <a:ea typeface="Roboto" panose="02000000000000000000" pitchFamily="2" charset="0"/>
            </a:endParaRPr>
          </a:p>
        </p:txBody>
      </p:sp>
      <p:sp>
        <p:nvSpPr>
          <p:cNvPr id="10" name="ZoneTexte 9">
            <a:extLst>
              <a:ext uri="{FF2B5EF4-FFF2-40B4-BE49-F238E27FC236}">
                <a16:creationId xmlns:a16="http://schemas.microsoft.com/office/drawing/2014/main" id="{F10C8C65-BF2F-E187-C746-CE1CB208173B}"/>
              </a:ext>
            </a:extLst>
          </p:cNvPr>
          <p:cNvSpPr txBox="1"/>
          <p:nvPr/>
        </p:nvSpPr>
        <p:spPr>
          <a:xfrm>
            <a:off x="140293" y="1649409"/>
            <a:ext cx="4180695" cy="369332"/>
          </a:xfrm>
          <a:prstGeom prst="rect">
            <a:avLst/>
          </a:prstGeom>
          <a:noFill/>
        </p:spPr>
        <p:txBody>
          <a:bodyPr wrap="square">
            <a:spAutoFit/>
          </a:bodyPr>
          <a:lstStyle/>
          <a:p>
            <a:r>
              <a:rPr lang="fr-FR" b="1" u="sng" dirty="0">
                <a:latin typeface="Roboto" panose="02000000000000000000" pitchFamily="2" charset="0"/>
                <a:ea typeface="Roboto" panose="02000000000000000000" pitchFamily="2" charset="0"/>
              </a:rPr>
              <a:t>« LAPS » ? C’est quoi ?</a:t>
            </a:r>
            <a:endParaRPr lang="fr-BE" b="1" u="sng" dirty="0">
              <a:latin typeface="Roboto" panose="02000000000000000000" pitchFamily="2" charset="0"/>
              <a:ea typeface="Roboto" panose="02000000000000000000" pitchFamily="2" charset="0"/>
            </a:endParaRPr>
          </a:p>
        </p:txBody>
      </p:sp>
      <p:sp>
        <p:nvSpPr>
          <p:cNvPr id="11" name="ZoneTexte 10">
            <a:extLst>
              <a:ext uri="{FF2B5EF4-FFF2-40B4-BE49-F238E27FC236}">
                <a16:creationId xmlns:a16="http://schemas.microsoft.com/office/drawing/2014/main" id="{409F995B-E0B7-7E72-428B-7EFE0108746B}"/>
              </a:ext>
            </a:extLst>
          </p:cNvPr>
          <p:cNvSpPr txBox="1"/>
          <p:nvPr/>
        </p:nvSpPr>
        <p:spPr>
          <a:xfrm>
            <a:off x="70146" y="2065510"/>
            <a:ext cx="4320988" cy="1200329"/>
          </a:xfrm>
          <a:prstGeom prst="rect">
            <a:avLst/>
          </a:prstGeom>
          <a:noFill/>
        </p:spPr>
        <p:txBody>
          <a:bodyPr wrap="square" rtlCol="0">
            <a:spAutoFit/>
          </a:bodyPr>
          <a:lstStyle/>
          <a:p>
            <a:r>
              <a:rPr lang="fr-FR" sz="1200" b="1" i="0" dirty="0">
                <a:effectLst/>
                <a:latin typeface="Roboto" panose="02000000000000000000" pitchFamily="2" charset="0"/>
                <a:ea typeface="Roboto" panose="02000000000000000000" pitchFamily="2" charset="0"/>
              </a:rPr>
              <a:t>LAPS</a:t>
            </a:r>
            <a:r>
              <a:rPr lang="fr-FR" sz="1200" b="0" i="0" dirty="0">
                <a:effectLst/>
                <a:latin typeface="Roboto" panose="02000000000000000000" pitchFamily="2" charset="0"/>
                <a:ea typeface="Roboto" panose="02000000000000000000" pitchFamily="2" charset="0"/>
              </a:rPr>
              <a:t> fournit une solution au problème lié à l'</a:t>
            </a:r>
            <a:r>
              <a:rPr lang="fr-FR" sz="1200" b="1" i="0" dirty="0">
                <a:effectLst/>
                <a:latin typeface="Roboto" panose="02000000000000000000" pitchFamily="2" charset="0"/>
                <a:ea typeface="Roboto" panose="02000000000000000000" pitchFamily="2" charset="0"/>
              </a:rPr>
              <a:t>utilisation</a:t>
            </a:r>
            <a:r>
              <a:rPr lang="fr-FR" sz="1200" b="0" i="0" dirty="0">
                <a:effectLst/>
                <a:latin typeface="Roboto" panose="02000000000000000000" pitchFamily="2" charset="0"/>
                <a:ea typeface="Roboto" panose="02000000000000000000" pitchFamily="2" charset="0"/>
              </a:rPr>
              <a:t> d'un compte local commun avec un mot de passe identique sur chaque ordinateur d'un domaine. </a:t>
            </a:r>
            <a:r>
              <a:rPr lang="fr-FR" sz="1200" b="1" i="0" dirty="0">
                <a:effectLst/>
                <a:latin typeface="Roboto" panose="02000000000000000000" pitchFamily="2" charset="0"/>
                <a:ea typeface="Roboto" panose="02000000000000000000" pitchFamily="2" charset="0"/>
              </a:rPr>
              <a:t>LAPS</a:t>
            </a:r>
            <a:r>
              <a:rPr lang="fr-FR" sz="1200" b="0" i="0" dirty="0">
                <a:effectLst/>
                <a:latin typeface="Roboto" panose="02000000000000000000" pitchFamily="2" charset="0"/>
                <a:ea typeface="Roboto" panose="02000000000000000000" pitchFamily="2" charset="0"/>
              </a:rPr>
              <a:t> résout ce problème en définissant un autre mot de passe aléatoire différent pour le compte d'administrateur local commun sur chaque ordinateur du domaine.</a:t>
            </a:r>
            <a:endParaRPr lang="fr-BE" sz="1200" dirty="0">
              <a:latin typeface="Roboto" panose="02000000000000000000" pitchFamily="2" charset="0"/>
              <a:ea typeface="Roboto" panose="02000000000000000000" pitchFamily="2" charset="0"/>
            </a:endParaRPr>
          </a:p>
        </p:txBody>
      </p:sp>
      <p:sp>
        <p:nvSpPr>
          <p:cNvPr id="12" name="ZoneTexte 11">
            <a:extLst>
              <a:ext uri="{FF2B5EF4-FFF2-40B4-BE49-F238E27FC236}">
                <a16:creationId xmlns:a16="http://schemas.microsoft.com/office/drawing/2014/main" id="{D639F0B1-218D-7AEB-BCCA-22721B1EF9A5}"/>
              </a:ext>
            </a:extLst>
          </p:cNvPr>
          <p:cNvSpPr txBox="1"/>
          <p:nvPr/>
        </p:nvSpPr>
        <p:spPr>
          <a:xfrm>
            <a:off x="70146" y="4894298"/>
            <a:ext cx="4180695" cy="369332"/>
          </a:xfrm>
          <a:prstGeom prst="rect">
            <a:avLst/>
          </a:prstGeom>
          <a:noFill/>
        </p:spPr>
        <p:txBody>
          <a:bodyPr wrap="square">
            <a:spAutoFit/>
          </a:bodyPr>
          <a:lstStyle/>
          <a:p>
            <a:r>
              <a:rPr lang="fr-FR" b="1" u="sng" dirty="0">
                <a:latin typeface="Roboto" panose="02000000000000000000" pitchFamily="2" charset="0"/>
                <a:ea typeface="Roboto" panose="02000000000000000000" pitchFamily="2" charset="0"/>
              </a:rPr>
              <a:t>LAPS-DUMPER c’est quoi ?</a:t>
            </a:r>
            <a:endParaRPr lang="fr-BE" b="1" u="sng" dirty="0">
              <a:latin typeface="Roboto" panose="02000000000000000000" pitchFamily="2" charset="0"/>
              <a:ea typeface="Roboto" panose="02000000000000000000" pitchFamily="2" charset="0"/>
            </a:endParaRPr>
          </a:p>
        </p:txBody>
      </p:sp>
      <p:pic>
        <p:nvPicPr>
          <p:cNvPr id="18" name="Image 17">
            <a:extLst>
              <a:ext uri="{FF2B5EF4-FFF2-40B4-BE49-F238E27FC236}">
                <a16:creationId xmlns:a16="http://schemas.microsoft.com/office/drawing/2014/main" id="{BF83C607-9983-FAFA-2856-D95D7841C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278" y="0"/>
            <a:ext cx="7626575" cy="5263631"/>
          </a:xfrm>
          <a:prstGeom prst="rect">
            <a:avLst/>
          </a:prstGeom>
        </p:spPr>
      </p:pic>
      <p:pic>
        <p:nvPicPr>
          <p:cNvPr id="20" name="Image 19">
            <a:extLst>
              <a:ext uri="{FF2B5EF4-FFF2-40B4-BE49-F238E27FC236}">
                <a16:creationId xmlns:a16="http://schemas.microsoft.com/office/drawing/2014/main" id="{9E35AE8B-BADA-083D-7C91-B5E6035B6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278" y="5263630"/>
            <a:ext cx="7626574" cy="1623201"/>
          </a:xfrm>
          <a:prstGeom prst="rect">
            <a:avLst/>
          </a:prstGeom>
        </p:spPr>
      </p:pic>
    </p:spTree>
    <p:extLst>
      <p:ext uri="{BB962C8B-B14F-4D97-AF65-F5344CB8AC3E}">
        <p14:creationId xmlns:p14="http://schemas.microsoft.com/office/powerpoint/2010/main" val="716946083"/>
      </p:ext>
    </p:extLst>
  </p:cSld>
  <p:clrMapOvr>
    <a:masterClrMapping/>
  </p:clrMapOvr>
</p:sld>
</file>

<file path=ppt/theme/theme1.xml><?xml version="1.0" encoding="utf-8"?>
<a:theme xmlns:a="http://schemas.openxmlformats.org/drawingml/2006/main" name="Cover and End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Grand écran</PresentationFormat>
  <Paragraphs>129</Paragraphs>
  <Slides>19</Slides>
  <Notes>0</Notes>
  <HiddenSlides>0</HiddenSlides>
  <MMClips>0</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19</vt:i4>
      </vt:variant>
    </vt:vector>
  </HeadingPairs>
  <TitlesOfParts>
    <vt:vector size="27" baseType="lpstr">
      <vt:lpstr>Arial</vt:lpstr>
      <vt:lpstr>Calibri</vt:lpstr>
      <vt:lpstr>Consolas</vt:lpstr>
      <vt:lpstr>Roboto</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jason Jason</cp:lastModifiedBy>
  <cp:revision>103</cp:revision>
  <dcterms:created xsi:type="dcterms:W3CDTF">2020-01-20T05:08:25Z</dcterms:created>
  <dcterms:modified xsi:type="dcterms:W3CDTF">2022-08-17T11:49:19Z</dcterms:modified>
</cp:coreProperties>
</file>